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5.jpg" ContentType="image/jpeg"/>
  <Override PartName="/ppt/media/image16.jpg" ContentType="image/jpeg"/>
  <Override PartName="/ppt/media/image18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9" r:id="rId2"/>
    <p:sldId id="279" r:id="rId3"/>
    <p:sldId id="262" r:id="rId4"/>
    <p:sldId id="263" r:id="rId5"/>
    <p:sldId id="273" r:id="rId6"/>
    <p:sldId id="274" r:id="rId7"/>
    <p:sldId id="275" r:id="rId8"/>
    <p:sldId id="270" r:id="rId9"/>
    <p:sldId id="271" r:id="rId10"/>
    <p:sldId id="276" r:id="rId11"/>
    <p:sldId id="277" r:id="rId12"/>
    <p:sldId id="278" r:id="rId13"/>
    <p:sldId id="269" r:id="rId14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6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95"/>
    <p:restoredTop sz="91233"/>
  </p:normalViewPr>
  <p:slideViewPr>
    <p:cSldViewPr snapToGrid="0" snapToObjects="1">
      <p:cViewPr>
        <p:scale>
          <a:sx n="159" d="100"/>
          <a:sy n="159" d="100"/>
        </p:scale>
        <p:origin x="-116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B9D160-57C6-FD4F-836D-EBE3F97FCB8D}" type="datetimeFigureOut">
              <a:rPr lang="da-DK" smtClean="0"/>
              <a:t>10/09/2018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218397-EC20-8649-8801-A949590DC5B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3834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 smtClean="0"/>
              <a:t>Klik for at redigere i masteren</a:t>
            </a:r>
            <a:endParaRPr lang="da-DK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12CEF-C8F4-6543-AE57-914ACBDB9CDF}" type="datetimeFigureOut">
              <a:rPr lang="da-DK" smtClean="0"/>
              <a:t>10/09/2018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05EFD-0368-F64B-90CD-653AE9C57BA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2369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masteren</a:t>
            </a:r>
            <a:endParaRPr lang="da-DK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12CEF-C8F4-6543-AE57-914ACBDB9CDF}" type="datetimeFigureOut">
              <a:rPr lang="da-DK" smtClean="0"/>
              <a:t>10/09/2018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05EFD-0368-F64B-90CD-653AE9C57BA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4527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 smtClean="0"/>
              <a:t>Klik for at redigere i masteren</a:t>
            </a:r>
            <a:endParaRPr lang="da-DK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12CEF-C8F4-6543-AE57-914ACBDB9CDF}" type="datetimeFigureOut">
              <a:rPr lang="da-DK" smtClean="0"/>
              <a:t>10/09/2018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05EFD-0368-F64B-90CD-653AE9C57BA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713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masteren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12CEF-C8F4-6543-AE57-914ACBDB9CDF}" type="datetimeFigureOut">
              <a:rPr lang="da-DK" smtClean="0"/>
              <a:t>10/09/2018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05EFD-0368-F64B-90CD-653AE9C57BA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2905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 smtClean="0"/>
              <a:t>Klik for at redigere i masteren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12CEF-C8F4-6543-AE57-914ACBDB9CDF}" type="datetimeFigureOut">
              <a:rPr lang="da-DK" smtClean="0"/>
              <a:t>10/09/2018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05EFD-0368-F64B-90CD-653AE9C57BA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5256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masteren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12CEF-C8F4-6543-AE57-914ACBDB9CDF}" type="datetimeFigureOut">
              <a:rPr lang="da-DK" smtClean="0"/>
              <a:t>10/09/2018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05EFD-0368-F64B-90CD-653AE9C57BA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1679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 smtClean="0"/>
              <a:t>Klik for at redigere i masteren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12CEF-C8F4-6543-AE57-914ACBDB9CDF}" type="datetimeFigureOut">
              <a:rPr lang="da-DK" smtClean="0"/>
              <a:t>10/09/2018</a:t>
            </a:fld>
            <a:endParaRPr lang="da-DK"/>
          </a:p>
        </p:txBody>
      </p:sp>
      <p:sp>
        <p:nvSpPr>
          <p:cNvPr id="8" name="Pladsholder til sidefod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05EFD-0368-F64B-90CD-653AE9C57BA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5684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masteren</a:t>
            </a:r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12CEF-C8F4-6543-AE57-914ACBDB9CDF}" type="datetimeFigureOut">
              <a:rPr lang="da-DK" smtClean="0"/>
              <a:t>10/09/2018</a:t>
            </a:fld>
            <a:endParaRPr lang="da-DK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05EFD-0368-F64B-90CD-653AE9C57BA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0278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12CEF-C8F4-6543-AE57-914ACBDB9CDF}" type="datetimeFigureOut">
              <a:rPr lang="da-DK" smtClean="0"/>
              <a:t>10/09/2018</a:t>
            </a:fld>
            <a:endParaRPr lang="da-DK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05EFD-0368-F64B-90CD-653AE9C57BA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898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 smtClean="0"/>
              <a:t>Klik for at redigere i masteren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12CEF-C8F4-6543-AE57-914ACBDB9CDF}" type="datetimeFigureOut">
              <a:rPr lang="da-DK" smtClean="0"/>
              <a:t>10/09/2018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05EFD-0368-F64B-90CD-653AE9C57BA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5293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 smtClean="0"/>
              <a:t>Klik for at redigere i masteren</a:t>
            </a:r>
            <a:endParaRPr lang="da-DK"/>
          </a:p>
        </p:txBody>
      </p:sp>
      <p:sp>
        <p:nvSpPr>
          <p:cNvPr id="3" name="Pladsholder til bille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12CEF-C8F4-6543-AE57-914ACBDB9CDF}" type="datetimeFigureOut">
              <a:rPr lang="da-DK" smtClean="0"/>
              <a:t>10/09/2018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05EFD-0368-F64B-90CD-653AE9C57BA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901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 smtClean="0"/>
              <a:t>Klik for at redigere i masteren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12CEF-C8F4-6543-AE57-914ACBDB9CDF}" type="datetimeFigureOut">
              <a:rPr lang="da-DK" smtClean="0"/>
              <a:t>10/09/2018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05EFD-0368-F64B-90CD-653AE9C57BA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39420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hyperlink" Target="https://expo.github.io/vector-icons/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rew.sh/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s://github.com/CBS-Innovation2018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facebook.github.io/watchman/docs/install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1502228" y="1045029"/>
            <a:ext cx="9144000" cy="1017134"/>
          </a:xfrm>
        </p:spPr>
        <p:txBody>
          <a:bodyPr/>
          <a:lstStyle/>
          <a:p>
            <a:r>
              <a:rPr lang="da-DK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RN &amp; Navigator (tab-bar)</a:t>
            </a:r>
            <a:endParaRPr lang="da-DK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Undertitel 4"/>
          <p:cNvSpPr>
            <a:spLocks noGrp="1"/>
          </p:cNvSpPr>
          <p:nvPr>
            <p:ph type="subTitle" idx="1"/>
          </p:nvPr>
        </p:nvSpPr>
        <p:spPr>
          <a:xfrm>
            <a:off x="1502228" y="2275114"/>
            <a:ext cx="9144000" cy="3777343"/>
          </a:xfrm>
        </p:spPr>
        <p:txBody>
          <a:bodyPr>
            <a:normAutofit/>
          </a:bodyPr>
          <a:lstStyle/>
          <a:p>
            <a:endParaRPr lang="da-DK" sz="2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760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1473653" y="428447"/>
            <a:ext cx="9144000" cy="1017134"/>
          </a:xfrm>
        </p:spPr>
        <p:txBody>
          <a:bodyPr/>
          <a:lstStyle/>
          <a:p>
            <a:r>
              <a:rPr lang="da-DK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tilbageknap</a:t>
            </a:r>
            <a:endParaRPr lang="da-DK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kstfelt 5"/>
          <p:cNvSpPr txBox="1"/>
          <p:nvPr/>
        </p:nvSpPr>
        <p:spPr>
          <a:xfrm>
            <a:off x="4890368" y="1547446"/>
            <a:ext cx="231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 smtClean="0"/>
              <a:t>createStackNavigator</a:t>
            </a:r>
            <a:r>
              <a:rPr lang="da-DK" dirty="0" smtClean="0"/>
              <a:t>()</a:t>
            </a:r>
            <a:endParaRPr lang="da-DK" dirty="0"/>
          </a:p>
        </p:txBody>
      </p:sp>
      <p:pic>
        <p:nvPicPr>
          <p:cNvPr id="7" name="Bille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35" y="2332891"/>
            <a:ext cx="5067038" cy="3764085"/>
          </a:xfrm>
          <a:prstGeom prst="rect">
            <a:avLst/>
          </a:prstGeom>
        </p:spPr>
      </p:pic>
      <p:pic>
        <p:nvPicPr>
          <p:cNvPr id="8" name="Billed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530" y="2332891"/>
            <a:ext cx="4834792" cy="291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59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1473653" y="428447"/>
            <a:ext cx="9144000" cy="1017134"/>
          </a:xfrm>
        </p:spPr>
        <p:txBody>
          <a:bodyPr/>
          <a:lstStyle/>
          <a:p>
            <a:r>
              <a:rPr lang="da-DK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tilbageknap</a:t>
            </a:r>
            <a:endParaRPr lang="da-DK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kstfelt 5"/>
          <p:cNvSpPr txBox="1"/>
          <p:nvPr/>
        </p:nvSpPr>
        <p:spPr>
          <a:xfrm>
            <a:off x="4890368" y="1547446"/>
            <a:ext cx="231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 smtClean="0"/>
              <a:t>createStackNavigator</a:t>
            </a:r>
            <a:r>
              <a:rPr lang="da-DK" dirty="0" smtClean="0"/>
              <a:t>()</a:t>
            </a:r>
            <a:endParaRPr lang="da-DK" dirty="0"/>
          </a:p>
        </p:txBody>
      </p:sp>
      <p:pic>
        <p:nvPicPr>
          <p:cNvPr id="2" name="Bille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78" y="3079126"/>
            <a:ext cx="4777154" cy="2269847"/>
          </a:xfrm>
          <a:prstGeom prst="rect">
            <a:avLst/>
          </a:prstGeom>
        </p:spPr>
      </p:pic>
      <p:pic>
        <p:nvPicPr>
          <p:cNvPr id="3" name="Billed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969" y="2018643"/>
            <a:ext cx="2226767" cy="4700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400" y="2018643"/>
            <a:ext cx="2226767" cy="4700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350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1473653" y="428447"/>
            <a:ext cx="9144000" cy="1017134"/>
          </a:xfrm>
        </p:spPr>
        <p:txBody>
          <a:bodyPr/>
          <a:lstStyle/>
          <a:p>
            <a:r>
              <a:rPr lang="da-DK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tab bar </a:t>
            </a:r>
            <a:r>
              <a:rPr lang="da-DK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icons</a:t>
            </a:r>
            <a:endParaRPr lang="da-DK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kstfelt 5"/>
          <p:cNvSpPr txBox="1"/>
          <p:nvPr/>
        </p:nvSpPr>
        <p:spPr>
          <a:xfrm>
            <a:off x="4890368" y="1547446"/>
            <a:ext cx="231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 smtClean="0"/>
              <a:t>createStackNavigator</a:t>
            </a:r>
            <a:r>
              <a:rPr lang="da-DK" dirty="0" smtClean="0"/>
              <a:t>()</a:t>
            </a:r>
            <a:endParaRPr lang="da-DK" dirty="0"/>
          </a:p>
        </p:txBody>
      </p:sp>
      <p:pic>
        <p:nvPicPr>
          <p:cNvPr id="7" name="Bille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801" y="2149336"/>
            <a:ext cx="3371324" cy="4393451"/>
          </a:xfrm>
          <a:prstGeom prst="rect">
            <a:avLst/>
          </a:prstGeom>
        </p:spPr>
      </p:pic>
      <p:pic>
        <p:nvPicPr>
          <p:cNvPr id="9" name="Billed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37" y="2149336"/>
            <a:ext cx="2081109" cy="4393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kstfelt 10"/>
          <p:cNvSpPr txBox="1"/>
          <p:nvPr/>
        </p:nvSpPr>
        <p:spPr>
          <a:xfrm>
            <a:off x="5256974" y="2018643"/>
            <a:ext cx="157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>
                <a:hlinkClick r:id="rId4"/>
              </a:rPr>
              <a:t>liste med </a:t>
            </a:r>
            <a:r>
              <a:rPr lang="da-DK" dirty="0" err="1" smtClean="0">
                <a:hlinkClick r:id="rId4"/>
              </a:rPr>
              <a:t>icons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7017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1502228" y="1045029"/>
            <a:ext cx="9144000" cy="1017134"/>
          </a:xfrm>
        </p:spPr>
        <p:txBody>
          <a:bodyPr/>
          <a:lstStyle/>
          <a:p>
            <a:r>
              <a:rPr lang="da-DK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øvelser</a:t>
            </a:r>
            <a:endParaRPr lang="da-DK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4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1502228" y="1045029"/>
            <a:ext cx="9144000" cy="1017134"/>
          </a:xfrm>
        </p:spPr>
        <p:txBody>
          <a:bodyPr/>
          <a:lstStyle/>
          <a:p>
            <a:r>
              <a:rPr lang="da-DK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Remarks fra sidst</a:t>
            </a:r>
            <a:endParaRPr lang="da-DK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Undertitel 4"/>
          <p:cNvSpPr>
            <a:spLocks noGrp="1"/>
          </p:cNvSpPr>
          <p:nvPr>
            <p:ph type="subTitle" idx="1"/>
          </p:nvPr>
        </p:nvSpPr>
        <p:spPr>
          <a:xfrm>
            <a:off x="492825" y="2322616"/>
            <a:ext cx="3853543" cy="1821873"/>
          </a:xfrm>
        </p:spPr>
        <p:txBody>
          <a:bodyPr>
            <a:normAutofit/>
          </a:bodyPr>
          <a:lstStyle/>
          <a:p>
            <a:r>
              <a:rPr lang="da-DK" sz="2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Watchman</a:t>
            </a:r>
            <a:r>
              <a:rPr lang="da-DK" sz="2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problemer</a:t>
            </a:r>
          </a:p>
          <a:p>
            <a:r>
              <a:rPr lang="da-DK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hlinkClick r:id="rId2"/>
              </a:rPr>
              <a:t>Guide til installation</a:t>
            </a:r>
            <a:r>
              <a:rPr lang="da-DK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</a:p>
          <a:p>
            <a:r>
              <a:rPr lang="da-DK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Mac skal bruge </a:t>
            </a:r>
            <a:r>
              <a:rPr lang="da-DK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hlinkClick r:id="rId3"/>
              </a:rPr>
              <a:t>Homebrew </a:t>
            </a:r>
            <a:endParaRPr lang="da-DK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endParaRPr lang="da-DK" sz="26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6" name="Undertitel 4"/>
          <p:cNvSpPr txBox="1">
            <a:spLocks/>
          </p:cNvSpPr>
          <p:nvPr/>
        </p:nvSpPr>
        <p:spPr>
          <a:xfrm>
            <a:off x="4132612" y="2322614"/>
            <a:ext cx="3853543" cy="182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2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”initial </a:t>
            </a:r>
            <a:r>
              <a:rPr lang="da-DK" sz="2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state</a:t>
            </a:r>
            <a:r>
              <a:rPr lang="da-DK" sz="2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”</a:t>
            </a:r>
          </a:p>
          <a:p>
            <a:endParaRPr lang="da-DK" sz="26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2" name="Billed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886" y="2890230"/>
            <a:ext cx="2462563" cy="1514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Undertitel 4"/>
          <p:cNvSpPr txBox="1">
            <a:spLocks/>
          </p:cNvSpPr>
          <p:nvPr/>
        </p:nvSpPr>
        <p:spPr>
          <a:xfrm>
            <a:off x="7986155" y="2322614"/>
            <a:ext cx="3853543" cy="182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2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hlinkClick r:id="rId5"/>
              </a:rPr>
              <a:t>GitHub link</a:t>
            </a:r>
            <a:endParaRPr lang="da-DK" sz="2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r>
              <a:rPr lang="da-DK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” </a:t>
            </a:r>
            <a:r>
              <a:rPr lang="da-DK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git</a:t>
            </a:r>
            <a:r>
              <a:rPr lang="da-DK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da-DK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clone</a:t>
            </a:r>
            <a:r>
              <a:rPr lang="da-DK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”</a:t>
            </a:r>
          </a:p>
          <a:p>
            <a:r>
              <a:rPr lang="da-DK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” </a:t>
            </a:r>
            <a:r>
              <a:rPr lang="da-DK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npm</a:t>
            </a:r>
            <a:r>
              <a:rPr lang="da-DK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i ”</a:t>
            </a:r>
          </a:p>
          <a:p>
            <a:endParaRPr lang="da-DK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544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1502228" y="1045029"/>
            <a:ext cx="9144000" cy="1017134"/>
          </a:xfrm>
        </p:spPr>
        <p:txBody>
          <a:bodyPr>
            <a:normAutofit/>
          </a:bodyPr>
          <a:lstStyle/>
          <a:p>
            <a:r>
              <a:rPr lang="da-DK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Agenda for i dag</a:t>
            </a:r>
            <a:endParaRPr lang="da-DK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Undertitel 4"/>
          <p:cNvSpPr>
            <a:spLocks noGrp="1"/>
          </p:cNvSpPr>
          <p:nvPr>
            <p:ph type="subTitle" idx="1"/>
          </p:nvPr>
        </p:nvSpPr>
        <p:spPr>
          <a:xfrm>
            <a:off x="1502228" y="2275114"/>
            <a:ext cx="9144000" cy="3777343"/>
          </a:xfrm>
        </p:spPr>
        <p:txBody>
          <a:bodyPr>
            <a:normAutofit/>
          </a:bodyPr>
          <a:lstStyle/>
          <a:p>
            <a:r>
              <a:rPr lang="da-DK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Lidt om </a:t>
            </a:r>
            <a:r>
              <a:rPr lang="da-DK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react</a:t>
            </a:r>
            <a:r>
              <a:rPr lang="da-DK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da-DK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native</a:t>
            </a:r>
            <a:r>
              <a:rPr lang="da-DK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og dets historie</a:t>
            </a:r>
          </a:p>
          <a:p>
            <a:endParaRPr lang="da-DK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r>
              <a:rPr lang="da-DK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App</a:t>
            </a:r>
            <a:r>
              <a:rPr lang="da-DK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navigation og tab bar </a:t>
            </a:r>
          </a:p>
        </p:txBody>
      </p:sp>
    </p:spTree>
    <p:extLst>
      <p:ext uri="{BB962C8B-B14F-4D97-AF65-F5344CB8AC3E}">
        <p14:creationId xmlns:p14="http://schemas.microsoft.com/office/powerpoint/2010/main" val="90104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1473653" y="428447"/>
            <a:ext cx="9144000" cy="1017134"/>
          </a:xfrm>
        </p:spPr>
        <p:txBody>
          <a:bodyPr>
            <a:normAutofit/>
          </a:bodyPr>
          <a:lstStyle/>
          <a:p>
            <a:r>
              <a:rPr lang="da-DK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 brief </a:t>
            </a:r>
            <a:r>
              <a:rPr lang="da-DK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history</a:t>
            </a:r>
            <a:r>
              <a:rPr lang="da-DK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of </a:t>
            </a:r>
            <a:r>
              <a:rPr lang="da-DK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react</a:t>
            </a:r>
            <a:r>
              <a:rPr lang="da-DK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da-DK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native</a:t>
            </a:r>
            <a:endParaRPr lang="da-DK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Rektangel 4"/>
          <p:cNvSpPr/>
          <p:nvPr/>
        </p:nvSpPr>
        <p:spPr>
          <a:xfrm>
            <a:off x="1031631" y="2409698"/>
            <a:ext cx="6096000" cy="304134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9079" marR="41275" indent="-247015">
              <a:lnSpc>
                <a:spcPct val="79900"/>
              </a:lnSpc>
              <a:spcBef>
                <a:spcPts val="785"/>
              </a:spcBef>
            </a:pPr>
            <a:r>
              <a:rPr lang="da-DK" spc="90" dirty="0">
                <a:solidFill>
                  <a:srgbClr val="465461"/>
                </a:solidFill>
                <a:latin typeface="Arial"/>
                <a:cs typeface="Arial"/>
              </a:rPr>
              <a:t>› </a:t>
            </a:r>
            <a:r>
              <a:rPr lang="da-DK" dirty="0" smtClean="0">
                <a:solidFill>
                  <a:srgbClr val="465461"/>
                </a:solidFill>
                <a:latin typeface="Arial"/>
                <a:cs typeface="Arial"/>
              </a:rPr>
              <a:t>Sommer </a:t>
            </a:r>
            <a:r>
              <a:rPr lang="da-DK" spc="-5" dirty="0" smtClean="0">
                <a:solidFill>
                  <a:srgbClr val="465461"/>
                </a:solidFill>
                <a:latin typeface="Arial"/>
                <a:cs typeface="Arial"/>
              </a:rPr>
              <a:t>2013</a:t>
            </a:r>
            <a:r>
              <a:rPr lang="da-DK" spc="-5" dirty="0">
                <a:solidFill>
                  <a:srgbClr val="465461"/>
                </a:solidFill>
                <a:latin typeface="Arial"/>
                <a:cs typeface="Arial"/>
              </a:rPr>
              <a:t>: </a:t>
            </a:r>
            <a:r>
              <a:rPr lang="da-DK" spc="50" dirty="0" smtClean="0">
                <a:solidFill>
                  <a:srgbClr val="465461"/>
                </a:solidFill>
                <a:latin typeface="Arial"/>
                <a:cs typeface="Arial"/>
              </a:rPr>
              <a:t>Startede som Facebooks interne </a:t>
            </a:r>
            <a:r>
              <a:rPr lang="da-DK" spc="50" dirty="0" err="1" smtClean="0">
                <a:solidFill>
                  <a:srgbClr val="465461"/>
                </a:solidFill>
                <a:latin typeface="Arial"/>
                <a:cs typeface="Arial"/>
              </a:rPr>
              <a:t>hackathon</a:t>
            </a:r>
            <a:r>
              <a:rPr lang="da-DK" spc="10" dirty="0" smtClean="0">
                <a:solidFill>
                  <a:srgbClr val="465461"/>
                </a:solidFill>
                <a:latin typeface="Arial"/>
                <a:cs typeface="Arial"/>
              </a:rPr>
              <a:t> </a:t>
            </a:r>
            <a:r>
              <a:rPr lang="da-DK" spc="55" dirty="0" smtClean="0">
                <a:solidFill>
                  <a:srgbClr val="465461"/>
                </a:solidFill>
                <a:latin typeface="Arial"/>
                <a:cs typeface="Arial"/>
              </a:rPr>
              <a:t>projekt</a:t>
            </a:r>
            <a:endParaRPr lang="da-DK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lang="da-DK" sz="3600" dirty="0" smtClean="0">
              <a:latin typeface="Times New Roman"/>
              <a:cs typeface="Times New Roman"/>
            </a:endParaRPr>
          </a:p>
          <a:p>
            <a:pPr marL="259079" marR="5080" indent="-247015">
              <a:lnSpc>
                <a:spcPts val="2700"/>
              </a:lnSpc>
            </a:pPr>
            <a:r>
              <a:rPr lang="da-DK" spc="90" dirty="0" smtClean="0">
                <a:solidFill>
                  <a:srgbClr val="465461"/>
                </a:solidFill>
                <a:latin typeface="Arial"/>
                <a:cs typeface="Arial"/>
              </a:rPr>
              <a:t>› </a:t>
            </a:r>
            <a:r>
              <a:rPr lang="da-DK" spc="50" dirty="0" smtClean="0">
                <a:solidFill>
                  <a:srgbClr val="465461"/>
                </a:solidFill>
                <a:latin typeface="Arial"/>
                <a:cs typeface="Arial"/>
              </a:rPr>
              <a:t>Januar </a:t>
            </a:r>
            <a:r>
              <a:rPr lang="da-DK" spc="-25" dirty="0" smtClean="0">
                <a:solidFill>
                  <a:srgbClr val="465461"/>
                </a:solidFill>
                <a:latin typeface="Arial"/>
                <a:cs typeface="Arial"/>
              </a:rPr>
              <a:t>2015: Første offentlige fremvisning til ”</a:t>
            </a:r>
            <a:r>
              <a:rPr lang="da-DK" spc="-40" dirty="0" err="1" smtClean="0">
                <a:solidFill>
                  <a:srgbClr val="465461"/>
                </a:solidFill>
                <a:latin typeface="Arial"/>
                <a:cs typeface="Arial"/>
              </a:rPr>
              <a:t>React.js</a:t>
            </a:r>
            <a:r>
              <a:rPr lang="da-DK" spc="60" dirty="0" smtClean="0">
                <a:solidFill>
                  <a:srgbClr val="465461"/>
                </a:solidFill>
                <a:latin typeface="Arial"/>
                <a:cs typeface="Arial"/>
              </a:rPr>
              <a:t> </a:t>
            </a:r>
            <a:r>
              <a:rPr lang="da-DK" spc="80" dirty="0" smtClean="0">
                <a:solidFill>
                  <a:srgbClr val="465461"/>
                </a:solidFill>
                <a:latin typeface="Arial"/>
                <a:cs typeface="Arial"/>
              </a:rPr>
              <a:t>con”</a:t>
            </a:r>
            <a:endParaRPr lang="da-DK" dirty="0" smtClean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lang="da-DK" sz="3600" dirty="0" smtClean="0">
              <a:latin typeface="Times New Roman"/>
              <a:cs typeface="Times New Roman"/>
            </a:endParaRPr>
          </a:p>
          <a:p>
            <a:pPr marL="259079" marR="210185" indent="-247015">
              <a:lnSpc>
                <a:spcPts val="2700"/>
              </a:lnSpc>
            </a:pPr>
            <a:r>
              <a:rPr lang="da-DK" spc="90" dirty="0" smtClean="0">
                <a:solidFill>
                  <a:srgbClr val="465461"/>
                </a:solidFill>
                <a:latin typeface="Arial"/>
                <a:cs typeface="Arial"/>
              </a:rPr>
              <a:t>› </a:t>
            </a:r>
            <a:r>
              <a:rPr lang="da-DK" spc="-5" dirty="0" smtClean="0">
                <a:solidFill>
                  <a:srgbClr val="465461"/>
                </a:solidFill>
                <a:latin typeface="Arial"/>
                <a:cs typeface="Arial"/>
              </a:rPr>
              <a:t>Marts </a:t>
            </a:r>
            <a:r>
              <a:rPr lang="da-DK" spc="-25" dirty="0" smtClean="0">
                <a:solidFill>
                  <a:srgbClr val="465461"/>
                </a:solidFill>
                <a:latin typeface="Arial"/>
                <a:cs typeface="Arial"/>
              </a:rPr>
              <a:t>2015: </a:t>
            </a:r>
            <a:r>
              <a:rPr lang="da-DK" spc="50" dirty="0" smtClean="0">
                <a:solidFill>
                  <a:srgbClr val="465461"/>
                </a:solidFill>
                <a:latin typeface="Arial"/>
                <a:cs typeface="Arial"/>
              </a:rPr>
              <a:t>Offentliggjort på </a:t>
            </a:r>
            <a:r>
              <a:rPr lang="da-DK" spc="-30" dirty="0" smtClean="0">
                <a:solidFill>
                  <a:srgbClr val="465461"/>
                </a:solidFill>
                <a:latin typeface="Arial"/>
                <a:cs typeface="Arial"/>
              </a:rPr>
              <a:t>GitHub </a:t>
            </a:r>
            <a:r>
              <a:rPr lang="da-DK" dirty="0" smtClean="0">
                <a:solidFill>
                  <a:srgbClr val="465461"/>
                </a:solidFill>
                <a:latin typeface="Arial"/>
                <a:cs typeface="Arial"/>
              </a:rPr>
              <a:t>som et open source framework</a:t>
            </a:r>
            <a:endParaRPr lang="da-DK" dirty="0">
              <a:latin typeface="Arial"/>
              <a:cs typeface="Arial"/>
            </a:endParaRPr>
          </a:p>
        </p:txBody>
      </p:sp>
      <p:sp>
        <p:nvSpPr>
          <p:cNvPr id="26" name="object 4"/>
          <p:cNvSpPr/>
          <p:nvPr/>
        </p:nvSpPr>
        <p:spPr>
          <a:xfrm>
            <a:off x="7127631" y="1998084"/>
            <a:ext cx="4556966" cy="39562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319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1473653" y="428447"/>
            <a:ext cx="9144000" cy="1017134"/>
          </a:xfrm>
        </p:spPr>
        <p:txBody>
          <a:bodyPr>
            <a:normAutofit/>
          </a:bodyPr>
          <a:lstStyle/>
          <a:p>
            <a:r>
              <a:rPr lang="da-DK" spc="-35" dirty="0" err="1" smtClean="0">
                <a:solidFill>
                  <a:srgbClr val="354049"/>
                </a:solidFill>
              </a:rPr>
              <a:t>react</a:t>
            </a:r>
            <a:r>
              <a:rPr lang="da-DK" spc="-35" dirty="0" smtClean="0">
                <a:solidFill>
                  <a:srgbClr val="354049"/>
                </a:solidFill>
              </a:rPr>
              <a:t> </a:t>
            </a:r>
            <a:r>
              <a:rPr lang="da-DK" spc="-35" dirty="0" err="1" smtClean="0">
                <a:solidFill>
                  <a:srgbClr val="354049"/>
                </a:solidFill>
              </a:rPr>
              <a:t>native</a:t>
            </a:r>
            <a:r>
              <a:rPr lang="da-DK" spc="-35" dirty="0" smtClean="0">
                <a:solidFill>
                  <a:srgbClr val="354049"/>
                </a:solidFill>
              </a:rPr>
              <a:t> </a:t>
            </a:r>
            <a:r>
              <a:rPr lang="da-DK" spc="-35" dirty="0" err="1" smtClean="0">
                <a:solidFill>
                  <a:srgbClr val="354049"/>
                </a:solidFill>
              </a:rPr>
              <a:t>community</a:t>
            </a:r>
            <a:endParaRPr lang="da-DK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Rektangel 4"/>
          <p:cNvSpPr/>
          <p:nvPr/>
        </p:nvSpPr>
        <p:spPr>
          <a:xfrm>
            <a:off x="1031631" y="2409698"/>
            <a:ext cx="6096000" cy="245041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9079" marR="187325" indent="-247015">
              <a:lnSpc>
                <a:spcPct val="79900"/>
              </a:lnSpc>
              <a:spcBef>
                <a:spcPts val="785"/>
              </a:spcBef>
            </a:pPr>
            <a:r>
              <a:rPr lang="da-DK" spc="90" dirty="0">
                <a:solidFill>
                  <a:srgbClr val="465461"/>
                </a:solidFill>
                <a:latin typeface="Arial"/>
                <a:cs typeface="Arial"/>
              </a:rPr>
              <a:t>› </a:t>
            </a:r>
            <a:r>
              <a:rPr lang="da-DK" spc="-35" dirty="0" smtClean="0">
                <a:solidFill>
                  <a:srgbClr val="465461"/>
                </a:solidFill>
                <a:latin typeface="Arial"/>
                <a:cs typeface="Arial"/>
              </a:rPr>
              <a:t>Er blevet et af de mest populære </a:t>
            </a:r>
            <a:r>
              <a:rPr lang="da-DK" spc="-35" dirty="0" err="1" smtClean="0">
                <a:solidFill>
                  <a:srgbClr val="465461"/>
                </a:solidFill>
                <a:latin typeface="Arial"/>
                <a:cs typeface="Arial"/>
              </a:rPr>
              <a:t>frameworks</a:t>
            </a:r>
            <a:endParaRPr lang="da-DK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lang="da-DK" sz="3600" dirty="0">
              <a:latin typeface="Times New Roman"/>
              <a:cs typeface="Times New Roman"/>
            </a:endParaRPr>
          </a:p>
          <a:p>
            <a:pPr marL="259079" marR="5080" indent="-247015">
              <a:lnSpc>
                <a:spcPts val="2700"/>
              </a:lnSpc>
            </a:pPr>
            <a:r>
              <a:rPr lang="da-DK" spc="90" dirty="0">
                <a:solidFill>
                  <a:srgbClr val="465461"/>
                </a:solidFill>
                <a:latin typeface="Arial"/>
                <a:cs typeface="Arial"/>
              </a:rPr>
              <a:t>› </a:t>
            </a:r>
            <a:r>
              <a:rPr lang="da-DK" spc="25" dirty="0" smtClean="0">
                <a:solidFill>
                  <a:srgbClr val="465461"/>
                </a:solidFill>
                <a:latin typeface="Arial"/>
                <a:cs typeface="Arial"/>
              </a:rPr>
              <a:t>1.713 </a:t>
            </a:r>
            <a:r>
              <a:rPr lang="da-DK" spc="60" dirty="0" err="1">
                <a:solidFill>
                  <a:srgbClr val="465461"/>
                </a:solidFill>
                <a:latin typeface="Arial"/>
                <a:cs typeface="Arial"/>
              </a:rPr>
              <a:t>contributors</a:t>
            </a:r>
            <a:r>
              <a:rPr lang="da-DK" spc="60" dirty="0">
                <a:solidFill>
                  <a:srgbClr val="465461"/>
                </a:solidFill>
                <a:latin typeface="Arial"/>
                <a:cs typeface="Arial"/>
              </a:rPr>
              <a:t>, </a:t>
            </a:r>
            <a:r>
              <a:rPr lang="da-DK" spc="30" dirty="0" smtClean="0">
                <a:solidFill>
                  <a:srgbClr val="465461"/>
                </a:solidFill>
                <a:latin typeface="Arial"/>
                <a:cs typeface="Arial"/>
              </a:rPr>
              <a:t>67.427 </a:t>
            </a:r>
            <a:r>
              <a:rPr lang="da-DK" spc="15" dirty="0" smtClean="0">
                <a:solidFill>
                  <a:srgbClr val="465461"/>
                </a:solidFill>
                <a:latin typeface="Arial"/>
                <a:cs typeface="Arial"/>
              </a:rPr>
              <a:t>stars</a:t>
            </a:r>
            <a:r>
              <a:rPr lang="da-DK" spc="15" dirty="0">
                <a:solidFill>
                  <a:srgbClr val="465461"/>
                </a:solidFill>
                <a:latin typeface="Arial"/>
                <a:cs typeface="Arial"/>
              </a:rPr>
              <a:t>, </a:t>
            </a:r>
            <a:r>
              <a:rPr lang="da-DK" spc="60" dirty="0" smtClean="0">
                <a:solidFill>
                  <a:srgbClr val="465461"/>
                </a:solidFill>
                <a:latin typeface="Arial"/>
                <a:cs typeface="Arial"/>
              </a:rPr>
              <a:t>og</a:t>
            </a:r>
            <a:r>
              <a:rPr lang="da-DK" dirty="0" smtClean="0">
                <a:solidFill>
                  <a:srgbClr val="465461"/>
                </a:solidFill>
                <a:latin typeface="Arial"/>
                <a:cs typeface="Arial"/>
              </a:rPr>
              <a:t>15.270 </a:t>
            </a:r>
            <a:r>
              <a:rPr lang="da-DK" spc="25" dirty="0">
                <a:solidFill>
                  <a:srgbClr val="465461"/>
                </a:solidFill>
                <a:latin typeface="Arial"/>
                <a:cs typeface="Arial"/>
              </a:rPr>
              <a:t>forks </a:t>
            </a:r>
            <a:r>
              <a:rPr lang="da-DK" spc="25" dirty="0" smtClean="0">
                <a:solidFill>
                  <a:srgbClr val="465461"/>
                </a:solidFill>
                <a:latin typeface="Arial"/>
                <a:cs typeface="Arial"/>
              </a:rPr>
              <a:t>i  </a:t>
            </a:r>
            <a:r>
              <a:rPr lang="da-DK" spc="-30" dirty="0">
                <a:solidFill>
                  <a:srgbClr val="465461"/>
                </a:solidFill>
                <a:latin typeface="Arial"/>
                <a:cs typeface="Arial"/>
              </a:rPr>
              <a:t>GitHub</a:t>
            </a:r>
            <a:endParaRPr lang="da-DK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lang="da-DK" sz="3200" dirty="0">
              <a:latin typeface="Times New Roman"/>
              <a:cs typeface="Times New Roman"/>
            </a:endParaRPr>
          </a:p>
          <a:p>
            <a:pPr marL="12700">
              <a:lnSpc>
                <a:spcPts val="3030"/>
              </a:lnSpc>
            </a:pPr>
            <a:r>
              <a:rPr lang="da-DK" spc="90" dirty="0">
                <a:solidFill>
                  <a:srgbClr val="465461"/>
                </a:solidFill>
                <a:latin typeface="Arial"/>
                <a:cs typeface="Arial"/>
              </a:rPr>
              <a:t>› </a:t>
            </a:r>
            <a:r>
              <a:rPr lang="da-DK" spc="-30" dirty="0" smtClean="0">
                <a:solidFill>
                  <a:srgbClr val="465461"/>
                </a:solidFill>
                <a:latin typeface="Arial"/>
                <a:cs typeface="Arial"/>
              </a:rPr>
              <a:t>Rangeret som </a:t>
            </a:r>
            <a:r>
              <a:rPr lang="da-DK" spc="-30" dirty="0" err="1" smtClean="0">
                <a:solidFill>
                  <a:srgbClr val="465461"/>
                </a:solidFill>
                <a:latin typeface="Arial"/>
                <a:cs typeface="Arial"/>
              </a:rPr>
              <a:t>GitHubs</a:t>
            </a:r>
            <a:r>
              <a:rPr lang="da-DK" spc="-30" dirty="0" smtClean="0">
                <a:solidFill>
                  <a:srgbClr val="465461"/>
                </a:solidFill>
                <a:latin typeface="Arial"/>
                <a:cs typeface="Arial"/>
              </a:rPr>
              <a:t> niende største </a:t>
            </a:r>
            <a:r>
              <a:rPr lang="da-DK" spc="-30" dirty="0" err="1" smtClean="0">
                <a:solidFill>
                  <a:srgbClr val="465461"/>
                </a:solidFill>
                <a:latin typeface="Arial"/>
                <a:cs typeface="Arial"/>
              </a:rPr>
              <a:t>repository</a:t>
            </a:r>
            <a:r>
              <a:rPr lang="da-DK" spc="-30" dirty="0" smtClean="0">
                <a:solidFill>
                  <a:srgbClr val="465461"/>
                </a:solidFill>
                <a:latin typeface="Arial"/>
                <a:cs typeface="Arial"/>
              </a:rPr>
              <a:t> </a:t>
            </a:r>
            <a:endParaRPr lang="da-DK" dirty="0">
              <a:latin typeface="Arial"/>
              <a:cs typeface="Arial"/>
            </a:endParaRPr>
          </a:p>
        </p:txBody>
      </p:sp>
      <p:pic>
        <p:nvPicPr>
          <p:cNvPr id="6" name="Bille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631" y="1948794"/>
            <a:ext cx="4618238" cy="409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2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1473653" y="428447"/>
            <a:ext cx="9144000" cy="1017134"/>
          </a:xfrm>
        </p:spPr>
        <p:txBody>
          <a:bodyPr>
            <a:normAutofit/>
          </a:bodyPr>
          <a:lstStyle/>
          <a:p>
            <a:r>
              <a:rPr lang="da-DK" spc="-35" dirty="0">
                <a:solidFill>
                  <a:srgbClr val="354049"/>
                </a:solidFill>
              </a:rPr>
              <a:t>s</a:t>
            </a:r>
            <a:r>
              <a:rPr lang="da-DK" spc="-35" dirty="0" smtClean="0">
                <a:solidFill>
                  <a:srgbClr val="354049"/>
                </a:solidFill>
              </a:rPr>
              <a:t>tøttet af </a:t>
            </a:r>
            <a:r>
              <a:rPr lang="da-DK" spc="-35" dirty="0" err="1" smtClean="0">
                <a:solidFill>
                  <a:srgbClr val="354049"/>
                </a:solidFill>
              </a:rPr>
              <a:t>tech</a:t>
            </a:r>
            <a:r>
              <a:rPr lang="da-DK" spc="-35" dirty="0" smtClean="0">
                <a:solidFill>
                  <a:srgbClr val="354049"/>
                </a:solidFill>
              </a:rPr>
              <a:t> </a:t>
            </a:r>
            <a:r>
              <a:rPr lang="da-DK" spc="-35" dirty="0" err="1" smtClean="0">
                <a:solidFill>
                  <a:srgbClr val="354049"/>
                </a:solidFill>
              </a:rPr>
              <a:t>giants</a:t>
            </a:r>
            <a:endParaRPr lang="da-DK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object 3"/>
          <p:cNvSpPr txBox="1"/>
          <p:nvPr/>
        </p:nvSpPr>
        <p:spPr>
          <a:xfrm>
            <a:off x="688227" y="1767228"/>
            <a:ext cx="5571896" cy="805476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59079" marR="5080" indent="-247015">
              <a:lnSpc>
                <a:spcPts val="3030"/>
              </a:lnSpc>
              <a:spcBef>
                <a:spcPts val="484"/>
              </a:spcBef>
            </a:pPr>
            <a:r>
              <a:rPr spc="90" dirty="0">
                <a:solidFill>
                  <a:srgbClr val="465461"/>
                </a:solidFill>
                <a:latin typeface="Arial"/>
                <a:cs typeface="Arial"/>
              </a:rPr>
              <a:t>› </a:t>
            </a:r>
            <a:r>
              <a:rPr spc="40" dirty="0">
                <a:solidFill>
                  <a:srgbClr val="465461"/>
                </a:solidFill>
                <a:latin typeface="Arial"/>
                <a:cs typeface="Arial"/>
              </a:rPr>
              <a:t>Microsoft </a:t>
            </a:r>
            <a:r>
              <a:rPr lang="da-DK" spc="50" dirty="0" smtClean="0">
                <a:solidFill>
                  <a:srgbClr val="465461"/>
                </a:solidFill>
                <a:latin typeface="Arial"/>
                <a:cs typeface="Arial"/>
              </a:rPr>
              <a:t>bruger </a:t>
            </a:r>
            <a:r>
              <a:rPr spc="-20" dirty="0" smtClean="0">
                <a:solidFill>
                  <a:srgbClr val="465461"/>
                </a:solidFill>
                <a:latin typeface="Arial"/>
                <a:cs typeface="Arial"/>
              </a:rPr>
              <a:t>React </a:t>
            </a:r>
            <a:r>
              <a:rPr spc="-5" dirty="0">
                <a:solidFill>
                  <a:srgbClr val="465461"/>
                </a:solidFill>
                <a:latin typeface="Arial"/>
                <a:cs typeface="Arial"/>
              </a:rPr>
              <a:t>Native </a:t>
            </a:r>
            <a:r>
              <a:rPr lang="da-DK" spc="25" dirty="0" smtClean="0">
                <a:solidFill>
                  <a:srgbClr val="465461"/>
                </a:solidFill>
                <a:latin typeface="Arial"/>
                <a:cs typeface="Arial"/>
              </a:rPr>
              <a:t>i deres </a:t>
            </a:r>
            <a:r>
              <a:rPr spc="5" dirty="0" smtClean="0">
                <a:solidFill>
                  <a:srgbClr val="465461"/>
                </a:solidFill>
                <a:latin typeface="Arial"/>
                <a:cs typeface="Arial"/>
              </a:rPr>
              <a:t>Universal </a:t>
            </a:r>
            <a:r>
              <a:rPr spc="-15" dirty="0" smtClean="0">
                <a:solidFill>
                  <a:srgbClr val="465461"/>
                </a:solidFill>
                <a:latin typeface="Arial"/>
                <a:cs typeface="Arial"/>
              </a:rPr>
              <a:t>Windows </a:t>
            </a:r>
            <a:r>
              <a:rPr spc="15" dirty="0">
                <a:solidFill>
                  <a:srgbClr val="465461"/>
                </a:solidFill>
                <a:latin typeface="Arial"/>
                <a:cs typeface="Arial"/>
              </a:rPr>
              <a:t>Platform</a:t>
            </a:r>
            <a:r>
              <a:rPr spc="125" dirty="0">
                <a:solidFill>
                  <a:srgbClr val="465461"/>
                </a:solidFill>
                <a:latin typeface="Arial"/>
                <a:cs typeface="Arial"/>
              </a:rPr>
              <a:t> </a:t>
            </a:r>
            <a:r>
              <a:rPr spc="-120" dirty="0">
                <a:solidFill>
                  <a:srgbClr val="465461"/>
                </a:solidFill>
                <a:latin typeface="Arial"/>
                <a:cs typeface="Arial"/>
              </a:rPr>
              <a:t>(UWP)</a:t>
            </a:r>
            <a:endParaRPr dirty="0">
              <a:latin typeface="Arial"/>
              <a:cs typeface="Arial"/>
            </a:endParaRPr>
          </a:p>
        </p:txBody>
      </p:sp>
      <p:sp>
        <p:nvSpPr>
          <p:cNvPr id="9" name="object 4"/>
          <p:cNvSpPr txBox="1"/>
          <p:nvPr/>
        </p:nvSpPr>
        <p:spPr>
          <a:xfrm>
            <a:off x="600915" y="3670572"/>
            <a:ext cx="5659208" cy="830997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59079" marR="5080" indent="-247015">
              <a:lnSpc>
                <a:spcPts val="3030"/>
              </a:lnSpc>
              <a:spcBef>
                <a:spcPts val="480"/>
              </a:spcBef>
            </a:pPr>
            <a:r>
              <a:rPr spc="85" dirty="0">
                <a:solidFill>
                  <a:srgbClr val="465461"/>
                </a:solidFill>
                <a:latin typeface="Arial"/>
                <a:cs typeface="Arial"/>
              </a:rPr>
              <a:t>› </a:t>
            </a:r>
            <a:r>
              <a:rPr spc="-15" dirty="0">
                <a:solidFill>
                  <a:srgbClr val="465461"/>
                </a:solidFill>
                <a:latin typeface="Arial"/>
                <a:cs typeface="Arial"/>
              </a:rPr>
              <a:t>Samsung </a:t>
            </a:r>
            <a:r>
              <a:rPr lang="da-DK" spc="50" dirty="0" smtClean="0">
                <a:solidFill>
                  <a:srgbClr val="465461"/>
                </a:solidFill>
                <a:latin typeface="Arial"/>
                <a:cs typeface="Arial"/>
              </a:rPr>
              <a:t>bruger </a:t>
            </a:r>
            <a:r>
              <a:rPr spc="-15" dirty="0" smtClean="0">
                <a:solidFill>
                  <a:srgbClr val="465461"/>
                </a:solidFill>
                <a:latin typeface="Arial"/>
                <a:cs typeface="Arial"/>
              </a:rPr>
              <a:t>React </a:t>
            </a:r>
            <a:r>
              <a:rPr spc="-5" dirty="0" smtClean="0">
                <a:solidFill>
                  <a:srgbClr val="465461"/>
                </a:solidFill>
                <a:latin typeface="Arial"/>
                <a:cs typeface="Arial"/>
              </a:rPr>
              <a:t>Native </a:t>
            </a:r>
            <a:r>
              <a:rPr spc="25" dirty="0" smtClean="0">
                <a:solidFill>
                  <a:srgbClr val="465461"/>
                </a:solidFill>
                <a:latin typeface="Arial"/>
                <a:cs typeface="Arial"/>
              </a:rPr>
              <a:t>i</a:t>
            </a:r>
            <a:r>
              <a:rPr lang="da-DK" spc="25" dirty="0" smtClean="0">
                <a:solidFill>
                  <a:srgbClr val="465461"/>
                </a:solidFill>
                <a:latin typeface="Arial"/>
                <a:cs typeface="Arial"/>
              </a:rPr>
              <a:t> </a:t>
            </a:r>
            <a:r>
              <a:rPr spc="-25" dirty="0" smtClean="0">
                <a:solidFill>
                  <a:srgbClr val="465461"/>
                </a:solidFill>
                <a:latin typeface="Arial"/>
                <a:cs typeface="Arial"/>
              </a:rPr>
              <a:t>Tizen</a:t>
            </a:r>
            <a:r>
              <a:rPr spc="-25" dirty="0">
                <a:solidFill>
                  <a:srgbClr val="465461"/>
                </a:solidFill>
                <a:latin typeface="Arial"/>
                <a:cs typeface="Arial"/>
              </a:rPr>
              <a:t>, </a:t>
            </a:r>
            <a:r>
              <a:rPr lang="da-DK" spc="40" dirty="0" smtClean="0">
                <a:solidFill>
                  <a:srgbClr val="465461"/>
                </a:solidFill>
                <a:latin typeface="Arial"/>
                <a:cs typeface="Arial"/>
              </a:rPr>
              <a:t>som er deres OS for </a:t>
            </a:r>
            <a:r>
              <a:rPr lang="da-DK" spc="40" dirty="0" err="1" smtClean="0">
                <a:solidFill>
                  <a:srgbClr val="465461"/>
                </a:solidFill>
                <a:latin typeface="Arial"/>
                <a:cs typeface="Arial"/>
              </a:rPr>
              <a:t>IoT</a:t>
            </a:r>
            <a:r>
              <a:rPr lang="da-DK" spc="40" dirty="0" smtClean="0">
                <a:solidFill>
                  <a:srgbClr val="465461"/>
                </a:solidFill>
                <a:latin typeface="Arial"/>
                <a:cs typeface="Arial"/>
              </a:rPr>
              <a:t> </a:t>
            </a:r>
            <a:r>
              <a:rPr lang="da-DK" spc="40" dirty="0" err="1" smtClean="0">
                <a:solidFill>
                  <a:srgbClr val="465461"/>
                </a:solidFill>
                <a:latin typeface="Arial"/>
                <a:cs typeface="Arial"/>
              </a:rPr>
              <a:t>devices</a:t>
            </a:r>
            <a:endParaRPr dirty="0">
              <a:latin typeface="Arial"/>
              <a:cs typeface="Arial"/>
            </a:endParaRPr>
          </a:p>
        </p:txBody>
      </p:sp>
      <p:sp>
        <p:nvSpPr>
          <p:cNvPr id="10" name="object 5"/>
          <p:cNvSpPr/>
          <p:nvPr/>
        </p:nvSpPr>
        <p:spPr>
          <a:xfrm>
            <a:off x="6593087" y="1645376"/>
            <a:ext cx="4743327" cy="18973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/>
          <p:cNvSpPr/>
          <p:nvPr/>
        </p:nvSpPr>
        <p:spPr>
          <a:xfrm>
            <a:off x="6560819" y="3790188"/>
            <a:ext cx="4814316" cy="2372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698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1473653" y="428447"/>
            <a:ext cx="9144000" cy="1017134"/>
          </a:xfrm>
        </p:spPr>
        <p:txBody>
          <a:bodyPr>
            <a:normAutofit/>
          </a:bodyPr>
          <a:lstStyle/>
          <a:p>
            <a:r>
              <a:rPr lang="da-DK" spc="-35" dirty="0" smtClean="0">
                <a:solidFill>
                  <a:srgbClr val="354049"/>
                </a:solidFill>
              </a:rPr>
              <a:t>fordele ved </a:t>
            </a:r>
            <a:r>
              <a:rPr lang="da-DK" spc="-35" dirty="0" err="1" smtClean="0">
                <a:solidFill>
                  <a:srgbClr val="354049"/>
                </a:solidFill>
              </a:rPr>
              <a:t>react</a:t>
            </a:r>
            <a:r>
              <a:rPr lang="da-DK" spc="-35" dirty="0" smtClean="0">
                <a:solidFill>
                  <a:srgbClr val="354049"/>
                </a:solidFill>
              </a:rPr>
              <a:t> </a:t>
            </a:r>
            <a:r>
              <a:rPr lang="da-DK" spc="-35" dirty="0" err="1" smtClean="0">
                <a:solidFill>
                  <a:srgbClr val="354049"/>
                </a:solidFill>
              </a:rPr>
              <a:t>native</a:t>
            </a:r>
            <a:r>
              <a:rPr lang="da-DK" spc="-35" dirty="0" smtClean="0">
                <a:solidFill>
                  <a:srgbClr val="354049"/>
                </a:solidFill>
              </a:rPr>
              <a:t> </a:t>
            </a:r>
            <a:endParaRPr lang="da-DK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1040070" y="2393500"/>
            <a:ext cx="1472565" cy="448309"/>
          </a:xfrm>
          <a:prstGeom prst="rect">
            <a:avLst/>
          </a:prstGeom>
          <a:solidFill>
            <a:srgbClr val="BB9AAD"/>
          </a:solidFill>
        </p:spPr>
        <p:txBody>
          <a:bodyPr vert="horz" wrap="square" lIns="0" tIns="103505" rIns="0" bIns="0" rtlCol="0">
            <a:spAutoFit/>
          </a:bodyPr>
          <a:lstStyle/>
          <a:p>
            <a:pPr marL="172085">
              <a:lnSpc>
                <a:spcPct val="100000"/>
              </a:lnSpc>
              <a:spcBef>
                <a:spcPts val="815"/>
              </a:spcBef>
            </a:pPr>
            <a:r>
              <a:rPr sz="1500" spc="15" dirty="0">
                <a:solidFill>
                  <a:srgbClr val="FFFFFF"/>
                </a:solidFill>
                <a:latin typeface="Arial"/>
                <a:cs typeface="Arial"/>
              </a:rPr>
              <a:t>Compatibility</a:t>
            </a:r>
            <a:endParaRPr sz="1500">
              <a:latin typeface="Arial"/>
              <a:cs typeface="Arial"/>
            </a:endParaRPr>
          </a:p>
        </p:txBody>
      </p:sp>
      <p:sp>
        <p:nvSpPr>
          <p:cNvPr id="12" name="object 4"/>
          <p:cNvSpPr txBox="1"/>
          <p:nvPr/>
        </p:nvSpPr>
        <p:spPr>
          <a:xfrm>
            <a:off x="1040070" y="2841556"/>
            <a:ext cx="1472565" cy="2729865"/>
          </a:xfrm>
          <a:prstGeom prst="rect">
            <a:avLst/>
          </a:prstGeom>
          <a:solidFill>
            <a:srgbClr val="E7DEE2">
              <a:alpha val="90194"/>
            </a:srgbClr>
          </a:solidFill>
        </p:spPr>
        <p:txBody>
          <a:bodyPr vert="horz" wrap="square" lIns="0" tIns="67310" rIns="0" bIns="0" rtlCol="0">
            <a:spAutoFit/>
          </a:bodyPr>
          <a:lstStyle/>
          <a:p>
            <a:pPr marL="200025" marR="88265" indent="-114300">
              <a:lnSpc>
                <a:spcPct val="98500"/>
              </a:lnSpc>
              <a:spcBef>
                <a:spcPts val="530"/>
              </a:spcBef>
              <a:buChar char="•"/>
              <a:tabLst>
                <a:tab pos="200660" algn="l"/>
              </a:tabLst>
            </a:pPr>
            <a:r>
              <a:rPr sz="1500" spc="-10" dirty="0">
                <a:solidFill>
                  <a:srgbClr val="465461"/>
                </a:solidFill>
                <a:latin typeface="Arial"/>
                <a:cs typeface="Arial"/>
              </a:rPr>
              <a:t>React </a:t>
            </a:r>
            <a:r>
              <a:rPr sz="1500" dirty="0">
                <a:solidFill>
                  <a:srgbClr val="465461"/>
                </a:solidFill>
                <a:latin typeface="Arial"/>
                <a:cs typeface="Arial"/>
              </a:rPr>
              <a:t>Native  </a:t>
            </a:r>
            <a:r>
              <a:rPr sz="1500" spc="25" dirty="0">
                <a:solidFill>
                  <a:srgbClr val="465461"/>
                </a:solidFill>
                <a:latin typeface="Arial"/>
                <a:cs typeface="Arial"/>
              </a:rPr>
              <a:t>supports</a:t>
            </a:r>
            <a:r>
              <a:rPr sz="1500" spc="-55" dirty="0">
                <a:solidFill>
                  <a:srgbClr val="465461"/>
                </a:solidFill>
                <a:latin typeface="Arial"/>
                <a:cs typeface="Arial"/>
              </a:rPr>
              <a:t> </a:t>
            </a:r>
            <a:r>
              <a:rPr sz="1500" spc="-45" dirty="0">
                <a:solidFill>
                  <a:srgbClr val="465461"/>
                </a:solidFill>
                <a:latin typeface="Arial"/>
                <a:cs typeface="Arial"/>
              </a:rPr>
              <a:t>IOS,  </a:t>
            </a:r>
            <a:r>
              <a:rPr sz="1500" spc="5" dirty="0">
                <a:solidFill>
                  <a:srgbClr val="465461"/>
                </a:solidFill>
                <a:latin typeface="Arial"/>
                <a:cs typeface="Arial"/>
              </a:rPr>
              <a:t>Android,  </a:t>
            </a:r>
            <a:r>
              <a:rPr sz="1500" spc="-15" dirty="0">
                <a:solidFill>
                  <a:srgbClr val="465461"/>
                </a:solidFill>
                <a:latin typeface="Arial"/>
                <a:cs typeface="Arial"/>
              </a:rPr>
              <a:t>Windows,  </a:t>
            </a:r>
            <a:r>
              <a:rPr sz="1500" spc="35" dirty="0">
                <a:solidFill>
                  <a:srgbClr val="465461"/>
                </a:solidFill>
                <a:latin typeface="Arial"/>
                <a:cs typeface="Arial"/>
              </a:rPr>
              <a:t>and </a:t>
            </a:r>
            <a:r>
              <a:rPr sz="1500" spc="-5" dirty="0">
                <a:solidFill>
                  <a:srgbClr val="465461"/>
                </a:solidFill>
                <a:latin typeface="Arial"/>
                <a:cs typeface="Arial"/>
              </a:rPr>
              <a:t>Tizen  </a:t>
            </a:r>
            <a:r>
              <a:rPr sz="1500" spc="-30" dirty="0">
                <a:solidFill>
                  <a:srgbClr val="465461"/>
                </a:solidFill>
                <a:latin typeface="Arial"/>
                <a:cs typeface="Arial"/>
              </a:rPr>
              <a:t>OS</a:t>
            </a:r>
            <a:endParaRPr sz="1500">
              <a:latin typeface="Arial"/>
              <a:cs typeface="Arial"/>
            </a:endParaRPr>
          </a:p>
        </p:txBody>
      </p:sp>
      <p:sp>
        <p:nvSpPr>
          <p:cNvPr id="13" name="object 5"/>
          <p:cNvSpPr txBox="1"/>
          <p:nvPr/>
        </p:nvSpPr>
        <p:spPr>
          <a:xfrm>
            <a:off x="2704279" y="2393500"/>
            <a:ext cx="1472565" cy="448309"/>
          </a:xfrm>
          <a:prstGeom prst="rect">
            <a:avLst/>
          </a:prstGeom>
          <a:solidFill>
            <a:srgbClr val="AAA0BA"/>
          </a:solidFill>
        </p:spPr>
        <p:txBody>
          <a:bodyPr vert="horz" wrap="square" lIns="0" tIns="103505" rIns="0" bIns="0" rtlCol="0">
            <a:spAutoFit/>
          </a:bodyPr>
          <a:lstStyle/>
          <a:p>
            <a:pPr marL="190500">
              <a:lnSpc>
                <a:spcPct val="100000"/>
              </a:lnSpc>
              <a:spcBef>
                <a:spcPts val="815"/>
              </a:spcBef>
            </a:pP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Performance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6"/>
          <p:cNvSpPr txBox="1"/>
          <p:nvPr/>
        </p:nvSpPr>
        <p:spPr>
          <a:xfrm>
            <a:off x="2704279" y="2841556"/>
            <a:ext cx="1472565" cy="2729865"/>
          </a:xfrm>
          <a:prstGeom prst="rect">
            <a:avLst/>
          </a:prstGeom>
          <a:solidFill>
            <a:srgbClr val="E1DFE7">
              <a:alpha val="90194"/>
            </a:srgbClr>
          </a:solidFill>
        </p:spPr>
        <p:txBody>
          <a:bodyPr vert="horz" wrap="square" lIns="0" tIns="66675" rIns="0" bIns="0" rtlCol="0">
            <a:spAutoFit/>
          </a:bodyPr>
          <a:lstStyle/>
          <a:p>
            <a:pPr marL="200025" marR="170180" indent="-114300">
              <a:lnSpc>
                <a:spcPct val="98800"/>
              </a:lnSpc>
              <a:spcBef>
                <a:spcPts val="525"/>
              </a:spcBef>
              <a:buChar char="•"/>
              <a:tabLst>
                <a:tab pos="200660" algn="l"/>
              </a:tabLst>
            </a:pPr>
            <a:r>
              <a:rPr sz="1500" spc="-10" dirty="0">
                <a:solidFill>
                  <a:srgbClr val="465461"/>
                </a:solidFill>
                <a:latin typeface="Arial"/>
                <a:cs typeface="Arial"/>
              </a:rPr>
              <a:t>React</a:t>
            </a:r>
            <a:r>
              <a:rPr sz="1500" spc="-45" dirty="0">
                <a:solidFill>
                  <a:srgbClr val="465461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465461"/>
                </a:solidFill>
                <a:latin typeface="Arial"/>
                <a:cs typeface="Arial"/>
              </a:rPr>
              <a:t>Native  is </a:t>
            </a:r>
            <a:r>
              <a:rPr sz="1500" spc="30" dirty="0">
                <a:solidFill>
                  <a:srgbClr val="465461"/>
                </a:solidFill>
                <a:latin typeface="Arial"/>
                <a:cs typeface="Arial"/>
              </a:rPr>
              <a:t>built </a:t>
            </a:r>
            <a:r>
              <a:rPr sz="1500" spc="40" dirty="0">
                <a:solidFill>
                  <a:srgbClr val="465461"/>
                </a:solidFill>
                <a:latin typeface="Arial"/>
                <a:cs typeface="Arial"/>
              </a:rPr>
              <a:t>on  </a:t>
            </a:r>
            <a:r>
              <a:rPr sz="1500" spc="5" dirty="0">
                <a:solidFill>
                  <a:srgbClr val="465461"/>
                </a:solidFill>
                <a:latin typeface="Arial"/>
                <a:cs typeface="Arial"/>
              </a:rPr>
              <a:t>native  </a:t>
            </a:r>
            <a:r>
              <a:rPr sz="1500" spc="25" dirty="0">
                <a:solidFill>
                  <a:srgbClr val="465461"/>
                </a:solidFill>
                <a:latin typeface="Arial"/>
                <a:cs typeface="Arial"/>
              </a:rPr>
              <a:t>components</a:t>
            </a:r>
            <a:endParaRPr sz="1500">
              <a:latin typeface="Arial"/>
              <a:cs typeface="Arial"/>
            </a:endParaRPr>
          </a:p>
          <a:p>
            <a:pPr marL="200025" marR="131445" indent="-114300">
              <a:lnSpc>
                <a:spcPct val="98600"/>
              </a:lnSpc>
              <a:spcBef>
                <a:spcPts val="280"/>
              </a:spcBef>
              <a:buChar char="•"/>
              <a:tabLst>
                <a:tab pos="200660" algn="l"/>
              </a:tabLst>
            </a:pPr>
            <a:r>
              <a:rPr sz="1500" spc="-5" dirty="0">
                <a:solidFill>
                  <a:srgbClr val="465461"/>
                </a:solidFill>
                <a:latin typeface="Arial"/>
                <a:cs typeface="Arial"/>
              </a:rPr>
              <a:t>Achieve </a:t>
            </a:r>
            <a:r>
              <a:rPr sz="1500" spc="30" dirty="0">
                <a:solidFill>
                  <a:srgbClr val="465461"/>
                </a:solidFill>
                <a:latin typeface="Arial"/>
                <a:cs typeface="Arial"/>
              </a:rPr>
              <a:t>the  </a:t>
            </a:r>
            <a:r>
              <a:rPr sz="1500" spc="-5" dirty="0">
                <a:solidFill>
                  <a:srgbClr val="465461"/>
                </a:solidFill>
                <a:latin typeface="Arial"/>
                <a:cs typeface="Arial"/>
              </a:rPr>
              <a:t>speed, </a:t>
            </a:r>
            <a:r>
              <a:rPr sz="1500" spc="15" dirty="0">
                <a:solidFill>
                  <a:srgbClr val="465461"/>
                </a:solidFill>
                <a:latin typeface="Arial"/>
                <a:cs typeface="Arial"/>
              </a:rPr>
              <a:t>look,  </a:t>
            </a:r>
            <a:r>
              <a:rPr sz="1500" spc="35" dirty="0">
                <a:solidFill>
                  <a:srgbClr val="465461"/>
                </a:solidFill>
                <a:latin typeface="Arial"/>
                <a:cs typeface="Arial"/>
              </a:rPr>
              <a:t>and  functionality  </a:t>
            </a:r>
            <a:r>
              <a:rPr sz="1500" spc="50" dirty="0">
                <a:solidFill>
                  <a:srgbClr val="465461"/>
                </a:solidFill>
                <a:latin typeface="Arial"/>
                <a:cs typeface="Arial"/>
              </a:rPr>
              <a:t>of </a:t>
            </a:r>
            <a:r>
              <a:rPr sz="1500" spc="5" dirty="0">
                <a:solidFill>
                  <a:srgbClr val="465461"/>
                </a:solidFill>
                <a:latin typeface="Arial"/>
                <a:cs typeface="Arial"/>
              </a:rPr>
              <a:t>native</a:t>
            </a:r>
            <a:r>
              <a:rPr sz="1500" spc="-100" dirty="0">
                <a:solidFill>
                  <a:srgbClr val="465461"/>
                </a:solidFill>
                <a:latin typeface="Arial"/>
                <a:cs typeface="Arial"/>
              </a:rPr>
              <a:t> </a:t>
            </a:r>
            <a:r>
              <a:rPr sz="1500" spc="25" dirty="0">
                <a:solidFill>
                  <a:srgbClr val="465461"/>
                </a:solidFill>
                <a:latin typeface="Arial"/>
                <a:cs typeface="Arial"/>
              </a:rPr>
              <a:t>app</a:t>
            </a:r>
            <a:endParaRPr sz="1500">
              <a:latin typeface="Arial"/>
              <a:cs typeface="Arial"/>
            </a:endParaRPr>
          </a:p>
        </p:txBody>
      </p:sp>
      <p:sp>
        <p:nvSpPr>
          <p:cNvPr id="15" name="object 7"/>
          <p:cNvSpPr txBox="1"/>
          <p:nvPr/>
        </p:nvSpPr>
        <p:spPr>
          <a:xfrm>
            <a:off x="4368486" y="2393500"/>
            <a:ext cx="1472565" cy="448309"/>
          </a:xfrm>
          <a:prstGeom prst="rect">
            <a:avLst/>
          </a:prstGeom>
          <a:solidFill>
            <a:srgbClr val="A8B6B9"/>
          </a:solidFill>
        </p:spPr>
        <p:txBody>
          <a:bodyPr vert="horz" wrap="square" lIns="0" tIns="103505" rIns="0" bIns="0" rtlCol="0">
            <a:spAutoFit/>
          </a:bodyPr>
          <a:lstStyle/>
          <a:p>
            <a:pPr marL="144780">
              <a:lnSpc>
                <a:spcPct val="100000"/>
              </a:lnSpc>
              <a:spcBef>
                <a:spcPts val="815"/>
              </a:spcBef>
            </a:pPr>
            <a:r>
              <a:rPr sz="1500" spc="15" dirty="0">
                <a:solidFill>
                  <a:srgbClr val="FFFFFF"/>
                </a:solidFill>
                <a:latin typeface="Arial"/>
                <a:cs typeface="Arial"/>
              </a:rPr>
              <a:t>Integratability</a:t>
            </a:r>
            <a:endParaRPr sz="1500">
              <a:latin typeface="Arial"/>
              <a:cs typeface="Arial"/>
            </a:endParaRPr>
          </a:p>
        </p:txBody>
      </p:sp>
      <p:sp>
        <p:nvSpPr>
          <p:cNvPr id="16" name="object 8"/>
          <p:cNvSpPr txBox="1"/>
          <p:nvPr/>
        </p:nvSpPr>
        <p:spPr>
          <a:xfrm>
            <a:off x="4368486" y="2841556"/>
            <a:ext cx="1472565" cy="2729865"/>
          </a:xfrm>
          <a:prstGeom prst="rect">
            <a:avLst/>
          </a:prstGeom>
          <a:solidFill>
            <a:srgbClr val="E1E4E7">
              <a:alpha val="90194"/>
            </a:srgbClr>
          </a:solidFill>
        </p:spPr>
        <p:txBody>
          <a:bodyPr vert="horz" wrap="square" lIns="0" tIns="66675" rIns="0" bIns="0" rtlCol="0">
            <a:spAutoFit/>
          </a:bodyPr>
          <a:lstStyle/>
          <a:p>
            <a:pPr marL="200025" marR="76835" indent="-114300">
              <a:lnSpc>
                <a:spcPct val="98800"/>
              </a:lnSpc>
              <a:spcBef>
                <a:spcPts val="525"/>
              </a:spcBef>
              <a:buChar char="•"/>
              <a:tabLst>
                <a:tab pos="200660" algn="l"/>
              </a:tabLst>
            </a:pPr>
            <a:r>
              <a:rPr sz="1500" spc="5" dirty="0">
                <a:solidFill>
                  <a:srgbClr val="465461"/>
                </a:solidFill>
                <a:latin typeface="Arial"/>
                <a:cs typeface="Arial"/>
              </a:rPr>
              <a:t>Integrate with  </a:t>
            </a:r>
            <a:r>
              <a:rPr sz="1500" spc="10" dirty="0">
                <a:solidFill>
                  <a:srgbClr val="465461"/>
                </a:solidFill>
                <a:latin typeface="Arial"/>
                <a:cs typeface="Arial"/>
              </a:rPr>
              <a:t>native </a:t>
            </a:r>
            <a:r>
              <a:rPr sz="1500" spc="25" dirty="0">
                <a:solidFill>
                  <a:srgbClr val="465461"/>
                </a:solidFill>
                <a:latin typeface="Arial"/>
                <a:cs typeface="Arial"/>
              </a:rPr>
              <a:t>codes  </a:t>
            </a:r>
            <a:r>
              <a:rPr sz="1500" spc="5" dirty="0">
                <a:solidFill>
                  <a:srgbClr val="465461"/>
                </a:solidFill>
                <a:latin typeface="Arial"/>
                <a:cs typeface="Arial"/>
              </a:rPr>
              <a:t>with</a:t>
            </a:r>
            <a:r>
              <a:rPr sz="1500" spc="-55" dirty="0">
                <a:solidFill>
                  <a:srgbClr val="465461"/>
                </a:solidFill>
                <a:latin typeface="Arial"/>
                <a:cs typeface="Arial"/>
              </a:rPr>
              <a:t> </a:t>
            </a:r>
            <a:r>
              <a:rPr sz="1500" spc="5" dirty="0">
                <a:solidFill>
                  <a:srgbClr val="465461"/>
                </a:solidFill>
                <a:latin typeface="Arial"/>
                <a:cs typeface="Arial"/>
              </a:rPr>
              <a:t>minimum  </a:t>
            </a:r>
            <a:r>
              <a:rPr sz="1500" spc="30" dirty="0">
                <a:solidFill>
                  <a:srgbClr val="465461"/>
                </a:solidFill>
                <a:latin typeface="Arial"/>
                <a:cs typeface="Arial"/>
              </a:rPr>
              <a:t>modification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17" name="object 9"/>
          <p:cNvSpPr txBox="1"/>
          <p:nvPr/>
        </p:nvSpPr>
        <p:spPr>
          <a:xfrm>
            <a:off x="6032695" y="2393500"/>
            <a:ext cx="1472565" cy="448309"/>
          </a:xfrm>
          <a:prstGeom prst="rect">
            <a:avLst/>
          </a:prstGeom>
          <a:solidFill>
            <a:srgbClr val="ADB9AF"/>
          </a:solidFill>
        </p:spPr>
        <p:txBody>
          <a:bodyPr vert="horz" wrap="square" lIns="0" tIns="103505" rIns="0" bIns="0" rtlCol="0">
            <a:spAutoFit/>
          </a:bodyPr>
          <a:lstStyle/>
          <a:p>
            <a:pPr marL="245110">
              <a:lnSpc>
                <a:spcPct val="100000"/>
              </a:lnSpc>
              <a:spcBef>
                <a:spcPts val="815"/>
              </a:spcBef>
            </a:pPr>
            <a:r>
              <a:rPr sz="1500" spc="5" dirty="0">
                <a:solidFill>
                  <a:srgbClr val="FFFFFF"/>
                </a:solidFill>
                <a:latin typeface="Arial"/>
                <a:cs typeface="Arial"/>
              </a:rPr>
              <a:t>Community</a:t>
            </a:r>
            <a:endParaRPr sz="1500">
              <a:latin typeface="Arial"/>
              <a:cs typeface="Arial"/>
            </a:endParaRPr>
          </a:p>
        </p:txBody>
      </p:sp>
      <p:sp>
        <p:nvSpPr>
          <p:cNvPr id="18" name="object 10"/>
          <p:cNvSpPr txBox="1"/>
          <p:nvPr/>
        </p:nvSpPr>
        <p:spPr>
          <a:xfrm>
            <a:off x="6032695" y="2841556"/>
            <a:ext cx="1472565" cy="2729865"/>
          </a:xfrm>
          <a:prstGeom prst="rect">
            <a:avLst/>
          </a:prstGeom>
          <a:solidFill>
            <a:srgbClr val="E2E7E3">
              <a:alpha val="90194"/>
            </a:srgbClr>
          </a:solidFill>
        </p:spPr>
        <p:txBody>
          <a:bodyPr vert="horz" wrap="square" lIns="0" tIns="67310" rIns="0" bIns="0" rtlCol="0">
            <a:spAutoFit/>
          </a:bodyPr>
          <a:lstStyle/>
          <a:p>
            <a:pPr marL="200025" marR="243204" indent="-114300">
              <a:lnSpc>
                <a:spcPct val="98500"/>
              </a:lnSpc>
              <a:spcBef>
                <a:spcPts val="530"/>
              </a:spcBef>
              <a:buChar char="•"/>
              <a:tabLst>
                <a:tab pos="200660" algn="l"/>
              </a:tabLst>
            </a:pPr>
            <a:r>
              <a:rPr sz="1500" spc="0" dirty="0">
                <a:solidFill>
                  <a:srgbClr val="465461"/>
                </a:solidFill>
                <a:latin typeface="Arial"/>
                <a:cs typeface="Arial"/>
              </a:rPr>
              <a:t>Backed </a:t>
            </a:r>
            <a:r>
              <a:rPr sz="1500" spc="10" dirty="0">
                <a:solidFill>
                  <a:srgbClr val="465461"/>
                </a:solidFill>
                <a:latin typeface="Arial"/>
                <a:cs typeface="Arial"/>
              </a:rPr>
              <a:t>by  </a:t>
            </a:r>
            <a:r>
              <a:rPr sz="1500" spc="30" dirty="0">
                <a:solidFill>
                  <a:srgbClr val="465461"/>
                </a:solidFill>
                <a:latin typeface="Arial"/>
                <a:cs typeface="Arial"/>
              </a:rPr>
              <a:t>the </a:t>
            </a:r>
            <a:r>
              <a:rPr sz="1500" dirty="0">
                <a:solidFill>
                  <a:srgbClr val="465461"/>
                </a:solidFill>
                <a:latin typeface="Arial"/>
                <a:cs typeface="Arial"/>
              </a:rPr>
              <a:t>largest  </a:t>
            </a:r>
            <a:r>
              <a:rPr sz="1500" spc="35" dirty="0">
                <a:solidFill>
                  <a:srgbClr val="465461"/>
                </a:solidFill>
                <a:latin typeface="Arial"/>
                <a:cs typeface="Arial"/>
              </a:rPr>
              <a:t>and </a:t>
            </a:r>
            <a:r>
              <a:rPr sz="1500" spc="15" dirty="0">
                <a:solidFill>
                  <a:srgbClr val="465461"/>
                </a:solidFill>
                <a:latin typeface="Arial"/>
                <a:cs typeface="Arial"/>
              </a:rPr>
              <a:t>most  active  </a:t>
            </a:r>
            <a:r>
              <a:rPr sz="1500" spc="60" dirty="0">
                <a:solidFill>
                  <a:srgbClr val="465461"/>
                </a:solidFill>
                <a:latin typeface="Arial"/>
                <a:cs typeface="Arial"/>
              </a:rPr>
              <a:t>o</a:t>
            </a:r>
            <a:r>
              <a:rPr sz="1500" spc="15" dirty="0">
                <a:solidFill>
                  <a:srgbClr val="465461"/>
                </a:solidFill>
                <a:latin typeface="Arial"/>
                <a:cs typeface="Arial"/>
              </a:rPr>
              <a:t>p</a:t>
            </a:r>
            <a:r>
              <a:rPr sz="1500" spc="-10" dirty="0">
                <a:solidFill>
                  <a:srgbClr val="465461"/>
                </a:solidFill>
                <a:latin typeface="Arial"/>
                <a:cs typeface="Arial"/>
              </a:rPr>
              <a:t>e</a:t>
            </a:r>
            <a:r>
              <a:rPr sz="1500" dirty="0">
                <a:solidFill>
                  <a:srgbClr val="465461"/>
                </a:solidFill>
                <a:latin typeface="Arial"/>
                <a:cs typeface="Arial"/>
              </a:rPr>
              <a:t>n</a:t>
            </a:r>
            <a:r>
              <a:rPr sz="1500" spc="-10" dirty="0">
                <a:solidFill>
                  <a:srgbClr val="465461"/>
                </a:solidFill>
                <a:latin typeface="Arial"/>
                <a:cs typeface="Arial"/>
              </a:rPr>
              <a:t>s</a:t>
            </a:r>
            <a:r>
              <a:rPr sz="1500" spc="60" dirty="0">
                <a:solidFill>
                  <a:srgbClr val="465461"/>
                </a:solidFill>
                <a:latin typeface="Arial"/>
                <a:cs typeface="Arial"/>
              </a:rPr>
              <a:t>o</a:t>
            </a:r>
            <a:r>
              <a:rPr sz="1500" spc="50" dirty="0">
                <a:solidFill>
                  <a:srgbClr val="465461"/>
                </a:solidFill>
                <a:latin typeface="Arial"/>
                <a:cs typeface="Arial"/>
              </a:rPr>
              <a:t>u</a:t>
            </a:r>
            <a:r>
              <a:rPr sz="1500" spc="-60" dirty="0">
                <a:solidFill>
                  <a:srgbClr val="465461"/>
                </a:solidFill>
                <a:latin typeface="Arial"/>
                <a:cs typeface="Arial"/>
              </a:rPr>
              <a:t>r</a:t>
            </a:r>
            <a:r>
              <a:rPr sz="1500" spc="10" dirty="0">
                <a:solidFill>
                  <a:srgbClr val="465461"/>
                </a:solidFill>
                <a:latin typeface="Arial"/>
                <a:cs typeface="Arial"/>
              </a:rPr>
              <a:t>ce  </a:t>
            </a:r>
            <a:r>
              <a:rPr sz="1500" spc="25" dirty="0">
                <a:solidFill>
                  <a:srgbClr val="465461"/>
                </a:solidFill>
                <a:latin typeface="Arial"/>
                <a:cs typeface="Arial"/>
              </a:rPr>
              <a:t>community</a:t>
            </a:r>
            <a:endParaRPr sz="1500">
              <a:latin typeface="Arial"/>
              <a:cs typeface="Arial"/>
            </a:endParaRPr>
          </a:p>
        </p:txBody>
      </p:sp>
      <p:sp>
        <p:nvSpPr>
          <p:cNvPr id="19" name="object 11"/>
          <p:cNvSpPr txBox="1"/>
          <p:nvPr/>
        </p:nvSpPr>
        <p:spPr>
          <a:xfrm>
            <a:off x="7696903" y="2393500"/>
            <a:ext cx="1472565" cy="448309"/>
          </a:xfrm>
          <a:prstGeom prst="rect">
            <a:avLst/>
          </a:prstGeom>
          <a:solidFill>
            <a:srgbClr val="B8B9B4"/>
          </a:solidFill>
        </p:spPr>
        <p:txBody>
          <a:bodyPr vert="horz" wrap="square" lIns="0" tIns="103505" rIns="0" bIns="0" rtlCol="0">
            <a:spAutoFit/>
          </a:bodyPr>
          <a:lstStyle/>
          <a:p>
            <a:pPr marL="322580">
              <a:lnSpc>
                <a:spcPct val="100000"/>
              </a:lnSpc>
              <a:spcBef>
                <a:spcPts val="815"/>
              </a:spcBef>
            </a:pPr>
            <a:r>
              <a:rPr sz="1500" spc="0" dirty="0">
                <a:solidFill>
                  <a:srgbClr val="FFFFFF"/>
                </a:solidFill>
                <a:latin typeface="Arial"/>
                <a:cs typeface="Arial"/>
              </a:rPr>
              <a:t>Efficiency</a:t>
            </a:r>
            <a:endParaRPr sz="1500">
              <a:latin typeface="Arial"/>
              <a:cs typeface="Arial"/>
            </a:endParaRPr>
          </a:p>
        </p:txBody>
      </p:sp>
      <p:sp>
        <p:nvSpPr>
          <p:cNvPr id="20" name="object 12"/>
          <p:cNvSpPr txBox="1"/>
          <p:nvPr/>
        </p:nvSpPr>
        <p:spPr>
          <a:xfrm>
            <a:off x="7696903" y="2841556"/>
            <a:ext cx="1472565" cy="2729865"/>
          </a:xfrm>
          <a:prstGeom prst="rect">
            <a:avLst/>
          </a:prstGeom>
          <a:solidFill>
            <a:srgbClr val="E7E7E4">
              <a:alpha val="90194"/>
            </a:srgbClr>
          </a:solidFill>
        </p:spPr>
        <p:txBody>
          <a:bodyPr vert="horz" wrap="square" lIns="0" tIns="67310" rIns="0" bIns="0" rtlCol="0">
            <a:spAutoFit/>
          </a:bodyPr>
          <a:lstStyle/>
          <a:p>
            <a:pPr marL="200025" marR="121920" indent="-114300">
              <a:lnSpc>
                <a:spcPct val="98700"/>
              </a:lnSpc>
              <a:spcBef>
                <a:spcPts val="530"/>
              </a:spcBef>
              <a:buChar char="•"/>
              <a:tabLst>
                <a:tab pos="200660" algn="l"/>
              </a:tabLst>
            </a:pPr>
            <a:r>
              <a:rPr sz="1500" spc="-5" dirty="0">
                <a:solidFill>
                  <a:srgbClr val="465461"/>
                </a:solidFill>
                <a:latin typeface="Arial"/>
                <a:cs typeface="Arial"/>
              </a:rPr>
              <a:t>Develop  </a:t>
            </a:r>
            <a:r>
              <a:rPr sz="1500" spc="5" dirty="0">
                <a:solidFill>
                  <a:srgbClr val="465461"/>
                </a:solidFill>
                <a:latin typeface="Arial"/>
                <a:cs typeface="Arial"/>
              </a:rPr>
              <a:t>native </a:t>
            </a:r>
            <a:r>
              <a:rPr sz="1500" spc="25" dirty="0">
                <a:solidFill>
                  <a:srgbClr val="465461"/>
                </a:solidFill>
                <a:latin typeface="Arial"/>
                <a:cs typeface="Arial"/>
              </a:rPr>
              <a:t>app  </a:t>
            </a:r>
            <a:r>
              <a:rPr sz="1500" spc="5" dirty="0">
                <a:solidFill>
                  <a:srgbClr val="465461"/>
                </a:solidFill>
                <a:latin typeface="Arial"/>
                <a:cs typeface="Arial"/>
              </a:rPr>
              <a:t>with </a:t>
            </a:r>
            <a:r>
              <a:rPr sz="1500" spc="30" dirty="0">
                <a:solidFill>
                  <a:srgbClr val="465461"/>
                </a:solidFill>
                <a:latin typeface="Arial"/>
                <a:cs typeface="Arial"/>
              </a:rPr>
              <a:t>the  </a:t>
            </a:r>
            <a:r>
              <a:rPr sz="1500" spc="0" dirty="0">
                <a:solidFill>
                  <a:srgbClr val="465461"/>
                </a:solidFill>
                <a:latin typeface="Arial"/>
                <a:cs typeface="Arial"/>
              </a:rPr>
              <a:t>speed </a:t>
            </a:r>
            <a:r>
              <a:rPr sz="1500" spc="35" dirty="0">
                <a:solidFill>
                  <a:srgbClr val="465461"/>
                </a:solidFill>
                <a:latin typeface="Arial"/>
                <a:cs typeface="Arial"/>
              </a:rPr>
              <a:t>and  </a:t>
            </a:r>
            <a:r>
              <a:rPr sz="1500" spc="25" dirty="0">
                <a:solidFill>
                  <a:srgbClr val="465461"/>
                </a:solidFill>
                <a:latin typeface="Arial"/>
                <a:cs typeface="Arial"/>
              </a:rPr>
              <a:t>agility </a:t>
            </a:r>
            <a:r>
              <a:rPr sz="1500" spc="50" dirty="0">
                <a:solidFill>
                  <a:srgbClr val="465461"/>
                </a:solidFill>
                <a:latin typeface="Arial"/>
                <a:cs typeface="Arial"/>
              </a:rPr>
              <a:t>of</a:t>
            </a:r>
            <a:r>
              <a:rPr sz="1500" spc="-45" dirty="0">
                <a:solidFill>
                  <a:srgbClr val="465461"/>
                </a:solidFill>
                <a:latin typeface="Arial"/>
                <a:cs typeface="Arial"/>
              </a:rPr>
              <a:t> </a:t>
            </a:r>
            <a:r>
              <a:rPr sz="1500" spc="-25" dirty="0">
                <a:solidFill>
                  <a:srgbClr val="465461"/>
                </a:solidFill>
                <a:latin typeface="Arial"/>
                <a:cs typeface="Arial"/>
              </a:rPr>
              <a:t>web  </a:t>
            </a:r>
            <a:r>
              <a:rPr sz="1500" spc="25" dirty="0">
                <a:solidFill>
                  <a:srgbClr val="465461"/>
                </a:solidFill>
                <a:latin typeface="Arial"/>
                <a:cs typeface="Arial"/>
              </a:rPr>
              <a:t>app  </a:t>
            </a:r>
            <a:r>
              <a:rPr sz="1500" spc="10" dirty="0">
                <a:solidFill>
                  <a:srgbClr val="465461"/>
                </a:solidFill>
                <a:latin typeface="Arial"/>
                <a:cs typeface="Arial"/>
              </a:rPr>
              <a:t>development</a:t>
            </a:r>
            <a:endParaRPr sz="1500">
              <a:latin typeface="Arial"/>
              <a:cs typeface="Arial"/>
            </a:endParaRPr>
          </a:p>
          <a:p>
            <a:pPr marL="200025" marR="146685" indent="-114300">
              <a:lnSpc>
                <a:spcPct val="98700"/>
              </a:lnSpc>
              <a:spcBef>
                <a:spcPts val="275"/>
              </a:spcBef>
              <a:buChar char="•"/>
              <a:tabLst>
                <a:tab pos="200660" algn="l"/>
              </a:tabLst>
            </a:pPr>
            <a:r>
              <a:rPr sz="1500" spc="-5" dirty="0">
                <a:solidFill>
                  <a:srgbClr val="465461"/>
                </a:solidFill>
                <a:latin typeface="Arial"/>
                <a:cs typeface="Arial"/>
              </a:rPr>
              <a:t>Focus </a:t>
            </a:r>
            <a:r>
              <a:rPr sz="1500" spc="40" dirty="0">
                <a:solidFill>
                  <a:srgbClr val="465461"/>
                </a:solidFill>
                <a:latin typeface="Arial"/>
                <a:cs typeface="Arial"/>
              </a:rPr>
              <a:t>on  </a:t>
            </a:r>
            <a:r>
              <a:rPr sz="1500" spc="0" dirty="0">
                <a:solidFill>
                  <a:srgbClr val="465461"/>
                </a:solidFill>
                <a:latin typeface="Arial"/>
                <a:cs typeface="Arial"/>
              </a:rPr>
              <a:t>what</a:t>
            </a:r>
            <a:r>
              <a:rPr sz="1500" spc="-60" dirty="0">
                <a:solidFill>
                  <a:srgbClr val="465461"/>
                </a:solidFill>
                <a:latin typeface="Arial"/>
                <a:cs typeface="Arial"/>
              </a:rPr>
              <a:t> </a:t>
            </a:r>
            <a:r>
              <a:rPr sz="1500" spc="15" dirty="0">
                <a:solidFill>
                  <a:srgbClr val="465461"/>
                </a:solidFill>
                <a:latin typeface="Arial"/>
                <a:cs typeface="Arial"/>
              </a:rPr>
              <a:t>matters  </a:t>
            </a:r>
            <a:r>
              <a:rPr sz="1500" spc="75" dirty="0">
                <a:solidFill>
                  <a:srgbClr val="465461"/>
                </a:solidFill>
                <a:latin typeface="Arial"/>
                <a:cs typeface="Arial"/>
              </a:rPr>
              <a:t>to </a:t>
            </a:r>
            <a:r>
              <a:rPr sz="1500" spc="30" dirty="0">
                <a:solidFill>
                  <a:srgbClr val="465461"/>
                </a:solidFill>
                <a:latin typeface="Arial"/>
                <a:cs typeface="Arial"/>
              </a:rPr>
              <a:t>your  </a:t>
            </a:r>
            <a:r>
              <a:rPr sz="1500" dirty="0">
                <a:solidFill>
                  <a:srgbClr val="465461"/>
                </a:solidFill>
                <a:latin typeface="Arial"/>
                <a:cs typeface="Arial"/>
              </a:rPr>
              <a:t>business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13"/>
          <p:cNvSpPr txBox="1"/>
          <p:nvPr/>
        </p:nvSpPr>
        <p:spPr>
          <a:xfrm>
            <a:off x="9356538" y="2393500"/>
            <a:ext cx="1477010" cy="448309"/>
          </a:xfrm>
          <a:prstGeom prst="rect">
            <a:avLst/>
          </a:prstGeom>
          <a:solidFill>
            <a:srgbClr val="B9B9B9"/>
          </a:solidFill>
        </p:spPr>
        <p:txBody>
          <a:bodyPr vert="horz" wrap="square" lIns="0" tIns="103505" rIns="0" bIns="0" rtlCol="0">
            <a:spAutoFit/>
          </a:bodyPr>
          <a:lstStyle/>
          <a:p>
            <a:pPr marL="167005">
              <a:lnSpc>
                <a:spcPct val="100000"/>
              </a:lnSpc>
              <a:spcBef>
                <a:spcPts val="815"/>
              </a:spcBef>
            </a:pPr>
            <a:r>
              <a:rPr sz="1500" spc="0" dirty="0">
                <a:solidFill>
                  <a:srgbClr val="FFFFFF"/>
                </a:solidFill>
                <a:latin typeface="Arial"/>
                <a:cs typeface="Arial"/>
              </a:rPr>
              <a:t>Expendability</a:t>
            </a:r>
            <a:endParaRPr sz="1500">
              <a:latin typeface="Arial"/>
              <a:cs typeface="Arial"/>
            </a:endParaRPr>
          </a:p>
        </p:txBody>
      </p:sp>
      <p:sp>
        <p:nvSpPr>
          <p:cNvPr id="22" name="object 14"/>
          <p:cNvSpPr txBox="1"/>
          <p:nvPr/>
        </p:nvSpPr>
        <p:spPr>
          <a:xfrm>
            <a:off x="9356538" y="2841556"/>
            <a:ext cx="1477010" cy="2729865"/>
          </a:xfrm>
          <a:prstGeom prst="rect">
            <a:avLst/>
          </a:prstGeom>
          <a:solidFill>
            <a:srgbClr val="E7E7E7">
              <a:alpha val="90194"/>
            </a:srgbClr>
          </a:solidFill>
        </p:spPr>
        <p:txBody>
          <a:bodyPr vert="horz" wrap="square" lIns="0" tIns="66675" rIns="0" bIns="0" rtlCol="0">
            <a:spAutoFit/>
          </a:bodyPr>
          <a:lstStyle/>
          <a:p>
            <a:pPr marL="204470" marR="187960" indent="-114300">
              <a:lnSpc>
                <a:spcPct val="98800"/>
              </a:lnSpc>
              <a:spcBef>
                <a:spcPts val="525"/>
              </a:spcBef>
              <a:buChar char="•"/>
              <a:tabLst>
                <a:tab pos="205104" algn="l"/>
              </a:tabLst>
            </a:pPr>
            <a:r>
              <a:rPr sz="1500" spc="15" dirty="0">
                <a:solidFill>
                  <a:srgbClr val="465461"/>
                </a:solidFill>
                <a:latin typeface="Arial"/>
                <a:cs typeface="Arial"/>
              </a:rPr>
              <a:t>Incorporate  </a:t>
            </a:r>
            <a:r>
              <a:rPr sz="1500" spc="5" dirty="0">
                <a:solidFill>
                  <a:srgbClr val="465461"/>
                </a:solidFill>
                <a:latin typeface="Arial"/>
                <a:cs typeface="Arial"/>
              </a:rPr>
              <a:t>native </a:t>
            </a:r>
            <a:r>
              <a:rPr sz="1500" spc="30" dirty="0">
                <a:solidFill>
                  <a:srgbClr val="465461"/>
                </a:solidFill>
                <a:latin typeface="Arial"/>
                <a:cs typeface="Arial"/>
              </a:rPr>
              <a:t>third-  party  </a:t>
            </a:r>
            <a:r>
              <a:rPr sz="1500" spc="50" dirty="0">
                <a:solidFill>
                  <a:srgbClr val="465461"/>
                </a:solidFill>
                <a:latin typeface="Arial"/>
                <a:cs typeface="Arial"/>
              </a:rPr>
              <a:t>c</a:t>
            </a:r>
            <a:r>
              <a:rPr sz="1500" spc="45" dirty="0">
                <a:solidFill>
                  <a:srgbClr val="465461"/>
                </a:solidFill>
                <a:latin typeface="Arial"/>
                <a:cs typeface="Arial"/>
              </a:rPr>
              <a:t>o</a:t>
            </a:r>
            <a:r>
              <a:rPr sz="1500" spc="-30" dirty="0">
                <a:solidFill>
                  <a:srgbClr val="465461"/>
                </a:solidFill>
                <a:latin typeface="Arial"/>
                <a:cs typeface="Arial"/>
              </a:rPr>
              <a:t>m</a:t>
            </a:r>
            <a:r>
              <a:rPr sz="1500" spc="15" dirty="0">
                <a:solidFill>
                  <a:srgbClr val="465461"/>
                </a:solidFill>
                <a:latin typeface="Arial"/>
                <a:cs typeface="Arial"/>
              </a:rPr>
              <a:t>p</a:t>
            </a:r>
            <a:r>
              <a:rPr sz="1500" spc="60" dirty="0">
                <a:solidFill>
                  <a:srgbClr val="465461"/>
                </a:solidFill>
                <a:latin typeface="Arial"/>
                <a:cs typeface="Arial"/>
              </a:rPr>
              <a:t>o</a:t>
            </a:r>
            <a:r>
              <a:rPr sz="1500" spc="0" dirty="0">
                <a:solidFill>
                  <a:srgbClr val="465461"/>
                </a:solidFill>
                <a:latin typeface="Arial"/>
                <a:cs typeface="Arial"/>
              </a:rPr>
              <a:t>n</a:t>
            </a:r>
            <a:r>
              <a:rPr sz="1500" dirty="0">
                <a:solidFill>
                  <a:srgbClr val="465461"/>
                </a:solidFill>
                <a:latin typeface="Arial"/>
                <a:cs typeface="Arial"/>
              </a:rPr>
              <a:t>e</a:t>
            </a:r>
            <a:r>
              <a:rPr sz="1500" spc="75" dirty="0">
                <a:solidFill>
                  <a:srgbClr val="465461"/>
                </a:solidFill>
                <a:latin typeface="Arial"/>
                <a:cs typeface="Arial"/>
              </a:rPr>
              <a:t>n</a:t>
            </a:r>
            <a:r>
              <a:rPr sz="1500" spc="25" dirty="0">
                <a:solidFill>
                  <a:srgbClr val="465461"/>
                </a:solidFill>
                <a:latin typeface="Arial"/>
                <a:cs typeface="Arial"/>
              </a:rPr>
              <a:t>t</a:t>
            </a:r>
            <a:r>
              <a:rPr sz="1500" spc="-20" dirty="0">
                <a:solidFill>
                  <a:srgbClr val="465461"/>
                </a:solidFill>
                <a:latin typeface="Arial"/>
                <a:cs typeface="Arial"/>
              </a:rPr>
              <a:t>s</a:t>
            </a:r>
            <a:endParaRPr sz="15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795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1473653" y="428447"/>
            <a:ext cx="9144000" cy="1017134"/>
          </a:xfrm>
        </p:spPr>
        <p:txBody>
          <a:bodyPr/>
          <a:lstStyle/>
          <a:p>
            <a:r>
              <a:rPr lang="da-DK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app</a:t>
            </a:r>
            <a:r>
              <a:rPr lang="da-DK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da-DK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nagivation</a:t>
            </a:r>
            <a:r>
              <a:rPr lang="da-DK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da-DK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Undertitel 4"/>
          <p:cNvSpPr>
            <a:spLocks noGrp="1"/>
          </p:cNvSpPr>
          <p:nvPr>
            <p:ph type="subTitle" idx="1"/>
          </p:nvPr>
        </p:nvSpPr>
        <p:spPr>
          <a:xfrm>
            <a:off x="3991014" y="2033067"/>
            <a:ext cx="4109277" cy="757518"/>
          </a:xfrm>
        </p:spPr>
        <p:txBody>
          <a:bodyPr>
            <a:normAutofit/>
          </a:bodyPr>
          <a:lstStyle/>
          <a:p>
            <a:r>
              <a:rPr lang="da-DK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User </a:t>
            </a:r>
            <a:r>
              <a:rPr lang="da-DK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Experience</a:t>
            </a:r>
            <a:endParaRPr lang="da-DK" b="1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endParaRPr lang="da-DK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endParaRPr lang="da-DK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endParaRPr lang="da-DK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endParaRPr lang="da-DK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endParaRPr lang="da-DK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6" name="Undertitel 4"/>
          <p:cNvSpPr txBox="1">
            <a:spLocks/>
          </p:cNvSpPr>
          <p:nvPr/>
        </p:nvSpPr>
        <p:spPr>
          <a:xfrm>
            <a:off x="1473653" y="2790585"/>
            <a:ext cx="1088572" cy="3777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Tab bar</a:t>
            </a:r>
          </a:p>
          <a:p>
            <a:endParaRPr lang="da-DK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endParaRPr lang="da-DK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endParaRPr lang="da-DK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endParaRPr lang="da-DK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endParaRPr lang="da-DK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2" name="Bille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7" y="3820070"/>
            <a:ext cx="3644153" cy="44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Undertitel 4"/>
          <p:cNvSpPr txBox="1">
            <a:spLocks/>
          </p:cNvSpPr>
          <p:nvPr/>
        </p:nvSpPr>
        <p:spPr>
          <a:xfrm>
            <a:off x="4806462" y="2790585"/>
            <a:ext cx="2485292" cy="8552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Drawer</a:t>
            </a:r>
            <a:r>
              <a:rPr lang="da-DK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</a:p>
          <a:p>
            <a:r>
              <a:rPr lang="da-DK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(Burger menu)</a:t>
            </a:r>
          </a:p>
          <a:p>
            <a:endParaRPr lang="da-DK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endParaRPr lang="da-DK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endParaRPr lang="da-DK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endParaRPr lang="da-DK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endParaRPr lang="da-DK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9" name="Billed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059" y="3822864"/>
            <a:ext cx="3295185" cy="443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Billed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5103" y="3820070"/>
            <a:ext cx="3857199" cy="44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Undertitel 4"/>
          <p:cNvSpPr txBox="1">
            <a:spLocks/>
          </p:cNvSpPr>
          <p:nvPr/>
        </p:nvSpPr>
        <p:spPr>
          <a:xfrm>
            <a:off x="9186444" y="2790585"/>
            <a:ext cx="1894516" cy="450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Tilbageknap</a:t>
            </a:r>
          </a:p>
          <a:p>
            <a:endParaRPr lang="da-DK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endParaRPr lang="da-DK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endParaRPr lang="da-DK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endParaRPr lang="da-DK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endParaRPr lang="da-DK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059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1473653" y="428447"/>
            <a:ext cx="9144000" cy="1017134"/>
          </a:xfrm>
        </p:spPr>
        <p:txBody>
          <a:bodyPr/>
          <a:lstStyle/>
          <a:p>
            <a:r>
              <a:rPr lang="da-DK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</a:t>
            </a:r>
            <a:r>
              <a:rPr lang="da-DK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ab bar</a:t>
            </a:r>
            <a:endParaRPr lang="da-DK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Bille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607" y="2083777"/>
            <a:ext cx="3742729" cy="1808285"/>
          </a:xfrm>
          <a:prstGeom prst="rect">
            <a:avLst/>
          </a:prstGeom>
        </p:spPr>
      </p:pic>
      <p:pic>
        <p:nvPicPr>
          <p:cNvPr id="3" name="Billed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864" y="4196862"/>
            <a:ext cx="3748472" cy="1828800"/>
          </a:xfrm>
          <a:prstGeom prst="rect">
            <a:avLst/>
          </a:prstGeom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9789" y="2083777"/>
            <a:ext cx="1867208" cy="3941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kstfelt 5"/>
          <p:cNvSpPr txBox="1"/>
          <p:nvPr/>
        </p:nvSpPr>
        <p:spPr>
          <a:xfrm>
            <a:off x="4693039" y="1580013"/>
            <a:ext cx="2846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 smtClean="0"/>
              <a:t>createBottomTabNavigator</a:t>
            </a:r>
            <a:r>
              <a:rPr lang="da-DK" dirty="0" smtClean="0"/>
              <a:t>()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0416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ontor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ontor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1845</TotalTime>
  <Words>261</Words>
  <Application>Microsoft Macintosh PowerPoint</Application>
  <PresentationFormat>Widescreen</PresentationFormat>
  <Paragraphs>71</Paragraphs>
  <Slides>13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13</vt:i4>
      </vt:variant>
    </vt:vector>
  </HeadingPairs>
  <TitlesOfParts>
    <vt:vector size="18" baseType="lpstr">
      <vt:lpstr>Calibri</vt:lpstr>
      <vt:lpstr>Calibri Light</vt:lpstr>
      <vt:lpstr>Times New Roman</vt:lpstr>
      <vt:lpstr>Arial</vt:lpstr>
      <vt:lpstr>Kontortema</vt:lpstr>
      <vt:lpstr>RN &amp; Navigator (tab-bar)</vt:lpstr>
      <vt:lpstr>Remarks fra sidst</vt:lpstr>
      <vt:lpstr>Agenda for i dag</vt:lpstr>
      <vt:lpstr>a brief history of react native</vt:lpstr>
      <vt:lpstr>react native community</vt:lpstr>
      <vt:lpstr>støttet af tech giants</vt:lpstr>
      <vt:lpstr>fordele ved react native </vt:lpstr>
      <vt:lpstr>app nagivation </vt:lpstr>
      <vt:lpstr>tab bar</vt:lpstr>
      <vt:lpstr>tilbageknap</vt:lpstr>
      <vt:lpstr>tilbageknap</vt:lpstr>
      <vt:lpstr>tab bar icons</vt:lpstr>
      <vt:lpstr>øvelser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</dc:title>
  <dc:creator>Microsoft Office-bruger</dc:creator>
  <cp:lastModifiedBy>Emil Stepanian</cp:lastModifiedBy>
  <cp:revision>52</cp:revision>
  <dcterms:created xsi:type="dcterms:W3CDTF">2017-01-03T18:41:42Z</dcterms:created>
  <dcterms:modified xsi:type="dcterms:W3CDTF">2018-09-10T17:04:59Z</dcterms:modified>
</cp:coreProperties>
</file>